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84" r:id="rId1"/>
    <p:sldMasterId id="2147483874" r:id="rId2"/>
    <p:sldMasterId id="2147483886" r:id="rId3"/>
    <p:sldMasterId id="2147483893" r:id="rId4"/>
    <p:sldMasterId id="2147483907" r:id="rId5"/>
  </p:sldMasterIdLst>
  <p:notesMasterIdLst>
    <p:notesMasterId r:id="rId17"/>
  </p:notesMasterIdLst>
  <p:handoutMasterIdLst>
    <p:handoutMasterId r:id="rId18"/>
  </p:handoutMasterIdLst>
  <p:sldIdLst>
    <p:sldId id="640" r:id="rId6"/>
    <p:sldId id="1196" r:id="rId7"/>
    <p:sldId id="1187" r:id="rId8"/>
    <p:sldId id="1188" r:id="rId9"/>
    <p:sldId id="1190" r:id="rId10"/>
    <p:sldId id="1189" r:id="rId11"/>
    <p:sldId id="1191" r:id="rId12"/>
    <p:sldId id="1192" r:id="rId13"/>
    <p:sldId id="1193" r:id="rId14"/>
    <p:sldId id="1194" r:id="rId15"/>
    <p:sldId id="1195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6614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3224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69838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6449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3063" algn="l" defTabSz="913224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39672" algn="l" defTabSz="913224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196287" algn="l" defTabSz="913224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2897" algn="l" defTabSz="913224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0000"/>
    <a:srgbClr val="FFFF00"/>
    <a:srgbClr val="DC0A00"/>
    <a:srgbClr val="C88C35"/>
    <a:srgbClr val="DCA835"/>
    <a:srgbClr val="DDDDDD"/>
    <a:srgbClr val="E68C35"/>
    <a:srgbClr val="BE8235"/>
    <a:srgbClr val="BE8C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64" autoAdjust="0"/>
  </p:normalViewPr>
  <p:slideViewPr>
    <p:cSldViewPr>
      <p:cViewPr varScale="1">
        <p:scale>
          <a:sx n="119" d="100"/>
          <a:sy n="119" d="100"/>
        </p:scale>
        <p:origin x="99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1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34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294" y="4340679"/>
            <a:ext cx="5027414" cy="4115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322" tIns="49493" rIns="100322" bIns="49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5837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703263"/>
            <a:ext cx="4535487" cy="34020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6771021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93427" rtl="0" eaLnBrk="0" fontAlgn="base" hangingPunct="0">
      <a:lnSpc>
        <a:spcPct val="87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741994" indent="-285381" algn="l" defTabSz="193427" rtl="0" eaLnBrk="0" fontAlgn="base" hangingPunct="0">
      <a:lnSpc>
        <a:spcPct val="87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1141531" indent="-228308" algn="l" defTabSz="193427" rtl="0" eaLnBrk="0" fontAlgn="base" hangingPunct="0">
      <a:lnSpc>
        <a:spcPct val="87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598143" indent="-228308" algn="l" defTabSz="193427" rtl="0" eaLnBrk="0" fontAlgn="base" hangingPunct="0">
      <a:lnSpc>
        <a:spcPct val="87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4754" indent="-228308" algn="l" defTabSz="193427" rtl="0" eaLnBrk="0" fontAlgn="base" hangingPunct="0">
      <a:lnSpc>
        <a:spcPct val="87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3063" algn="l" defTabSz="9132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9672" algn="l" defTabSz="9132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6287" algn="l" defTabSz="9132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2897" algn="l" defTabSz="9132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54537" cy="3417888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6917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6619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2557463"/>
            <a:ext cx="9067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1322" tIns="45662" rIns="91322" bIns="45662" anchor="ctr"/>
          <a:lstStyle/>
          <a:p>
            <a:pPr>
              <a:lnSpc>
                <a:spcPct val="85000"/>
              </a:lnSpc>
              <a:spcBef>
                <a:spcPct val="50000"/>
              </a:spcBef>
              <a:defRPr/>
            </a:pPr>
            <a:endParaRPr lang="en-US" dirty="0">
              <a:cs typeface="+mn-c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grayWhite">
          <a:xfrm>
            <a:off x="4" y="6738940"/>
            <a:ext cx="9142413" cy="117475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50000">
                <a:schemeClr val="tx2">
                  <a:gamma/>
                  <a:tint val="59608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322" tIns="45662" rIns="91322" bIns="45662" anchor="ctr"/>
          <a:lstStyle/>
          <a:p>
            <a:pPr>
              <a:lnSpc>
                <a:spcPct val="85000"/>
              </a:lnSpc>
              <a:spcBef>
                <a:spcPct val="50000"/>
              </a:spcBef>
              <a:defRPr/>
            </a:pPr>
            <a:endParaRPr lang="en-US" dirty="0">
              <a:cs typeface="+mn-cs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blackWhite">
          <a:xfrm>
            <a:off x="4" y="11"/>
            <a:ext cx="112713" cy="685641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tint val="59608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322" tIns="45662" rIns="91322" bIns="45662" anchor="ctr"/>
          <a:lstStyle/>
          <a:p>
            <a:pPr>
              <a:lnSpc>
                <a:spcPct val="85000"/>
              </a:lnSpc>
              <a:spcBef>
                <a:spcPct val="50000"/>
              </a:spcBef>
              <a:defRPr/>
            </a:pPr>
            <a:endParaRPr lang="en-US" dirty="0">
              <a:cs typeface="+mn-cs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grayWhite">
          <a:xfrm>
            <a:off x="4" y="0"/>
            <a:ext cx="9142413" cy="88900"/>
          </a:xfrm>
          <a:prstGeom prst="rect">
            <a:avLst/>
          </a:prstGeom>
          <a:gradFill rotWithShape="0">
            <a:gsLst>
              <a:gs pos="0">
                <a:schemeClr val="tx2">
                  <a:gamma/>
                  <a:tint val="59608"/>
                  <a:invGamma/>
                </a:schemeClr>
              </a:gs>
              <a:gs pos="50000">
                <a:schemeClr val="tx2"/>
              </a:gs>
              <a:gs pos="100000">
                <a:schemeClr val="tx2">
                  <a:gamma/>
                  <a:tint val="59608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322" tIns="45662" rIns="91322" bIns="45662" anchor="ctr"/>
          <a:lstStyle/>
          <a:p>
            <a:pPr>
              <a:lnSpc>
                <a:spcPct val="85000"/>
              </a:lnSpc>
              <a:spcBef>
                <a:spcPct val="50000"/>
              </a:spcBef>
              <a:defRPr/>
            </a:pPr>
            <a:endParaRPr lang="en-US" dirty="0">
              <a:cs typeface="+mn-cs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blackWhite">
          <a:xfrm>
            <a:off x="9032875" y="0"/>
            <a:ext cx="109538" cy="68580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tint val="59608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322" tIns="45662" rIns="91322" bIns="45662" anchor="ctr"/>
          <a:lstStyle/>
          <a:p>
            <a:pPr>
              <a:lnSpc>
                <a:spcPct val="85000"/>
              </a:lnSpc>
              <a:spcBef>
                <a:spcPct val="50000"/>
              </a:spcBef>
              <a:defRPr/>
            </a:pPr>
            <a:endParaRPr lang="en-US" dirty="0">
              <a:cs typeface="+mn-cs"/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552453" y="2695575"/>
            <a:ext cx="7961313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1322" tIns="45662" rIns="91322" bIns="45662" anchor="ctr"/>
          <a:lstStyle/>
          <a:p>
            <a:pPr>
              <a:lnSpc>
                <a:spcPct val="85000"/>
              </a:lnSpc>
              <a:spcBef>
                <a:spcPct val="50000"/>
              </a:spcBef>
              <a:defRPr/>
            </a:pPr>
            <a:endParaRPr lang="en-US" dirty="0">
              <a:cs typeface="+mn-cs"/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969966" y="2833688"/>
            <a:ext cx="71262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1322" tIns="45662" rIns="91322" bIns="45662" anchor="ctr"/>
          <a:lstStyle/>
          <a:p>
            <a:pPr>
              <a:lnSpc>
                <a:spcPct val="85000"/>
              </a:lnSpc>
              <a:spcBef>
                <a:spcPct val="50000"/>
              </a:spcBef>
              <a:defRPr/>
            </a:pPr>
            <a:endParaRPr lang="en-US" dirty="0">
              <a:cs typeface="+mn-cs"/>
            </a:endParaRP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281363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2088"/>
            <a:ext cx="7772400" cy="2398712"/>
          </a:xfrm>
          <a:effectLst>
            <a:outerShdw dist="45791" dir="2021404" algn="ctr" rotWithShape="0">
              <a:schemeClr val="bg2"/>
            </a:outerShdw>
          </a:effectLst>
        </p:spPr>
        <p:txBody>
          <a:bodyPr lIns="91948" tIns="45976" rIns="91948" bIns="45976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9" y="133351"/>
            <a:ext cx="2132012" cy="6311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6388" y="133351"/>
            <a:ext cx="6248400" cy="6311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34971" y="133350"/>
            <a:ext cx="8504237" cy="679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6388" y="1133475"/>
            <a:ext cx="4076700" cy="25796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35488" y="1133475"/>
            <a:ext cx="4076700" cy="25796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6388" y="3865574"/>
            <a:ext cx="4076700" cy="2579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35488" y="3865574"/>
            <a:ext cx="4076700" cy="2579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971" y="133350"/>
            <a:ext cx="8504237" cy="679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6388" y="1133475"/>
            <a:ext cx="4076700" cy="5311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5488" y="1133475"/>
            <a:ext cx="4076700" cy="5311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971" y="133350"/>
            <a:ext cx="8504237" cy="679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6388" y="1133475"/>
            <a:ext cx="8305800" cy="531177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9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9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6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28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B556A-1920-4E38-B132-A8E0FA603EB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- ‹#› -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18B7-4494-43DB-809F-D7A62F35DC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685800" y="51971"/>
            <a:ext cx="7772400" cy="400110"/>
          </a:xfrm>
          <a:prstGeom prst="rect">
            <a:avLst/>
          </a:prstGeom>
          <a:noFill/>
        </p:spPr>
        <p:txBody>
          <a:bodyPr wrap="square" lIns="91322" tIns="45662" rIns="91322" bIns="45662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FCRP 3D Workshop March 9</a:t>
            </a:r>
            <a:r>
              <a:rPr lang="en-US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2012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562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"/>
            <a:ext cx="9144000" cy="85090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E6E6E6"/>
              </a:gs>
              <a:gs pos="21000">
                <a:srgbClr val="7D8496"/>
              </a:gs>
              <a:gs pos="15000">
                <a:srgbClr val="E6E6E6"/>
              </a:gs>
              <a:gs pos="9000">
                <a:srgbClr val="7D8496"/>
              </a:gs>
              <a:gs pos="100000">
                <a:srgbClr val="E6E6E6"/>
              </a:gs>
            </a:gsLst>
            <a:lin ang="3600000" scaled="0"/>
          </a:gradFill>
          <a:ln>
            <a:noFill/>
          </a:ln>
          <a:effectLst>
            <a:outerShdw blurRad="50800" dist="38100" dir="5400000" algn="ctr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22" tIns="45662" rIns="91322" bIns="45662" rtlCol="0" anchor="ctr"/>
          <a:lstStyle/>
          <a:p>
            <a:pPr algn="ctr"/>
            <a:endParaRPr lang="en-US" sz="1800" b="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236"/>
            <a:ext cx="8229600" cy="82867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024C-8CFA-4913-B167-B8F85276ECF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515103"/>
            <a:ext cx="2133600" cy="365125"/>
          </a:xfrm>
        </p:spPr>
        <p:txBody>
          <a:bodyPr/>
          <a:lstStyle>
            <a:lvl1pPr algn="ctr">
              <a:defRPr b="1"/>
            </a:lvl1pPr>
          </a:lstStyle>
          <a:p>
            <a:fld id="{C55418B7-4494-43DB-809F-D7A62F35DC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2" descr="Z:\sasha\Logo\Transparent Background\lrl_logo_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91930" y="6597650"/>
            <a:ext cx="801270" cy="216508"/>
          </a:xfrm>
          <a:prstGeom prst="rect">
            <a:avLst/>
          </a:prstGeom>
          <a:noFill/>
          <a:effectLst>
            <a:outerShdw blurRad="12700" dir="2700000" algn="ctr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30633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61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98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644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30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96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62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28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5E05-5650-4169-A290-003256B5F6C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- ‹#› -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18B7-4494-43DB-809F-D7A62F35DC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880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1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1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7D59-354C-4649-AF05-18BDB36C0EB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- ‹#› -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18B7-4494-43DB-809F-D7A62F35DC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0067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14" indent="0">
              <a:buNone/>
              <a:defRPr sz="2000" b="1"/>
            </a:lvl2pPr>
            <a:lvl3pPr marL="913224" indent="0">
              <a:buNone/>
              <a:defRPr sz="1800" b="1"/>
            </a:lvl3pPr>
            <a:lvl4pPr marL="1369838" indent="0">
              <a:buNone/>
              <a:defRPr sz="1600" b="1"/>
            </a:lvl4pPr>
            <a:lvl5pPr marL="1826449" indent="0">
              <a:buNone/>
              <a:defRPr sz="1600" b="1"/>
            </a:lvl5pPr>
            <a:lvl6pPr marL="2283063" indent="0">
              <a:buNone/>
              <a:defRPr sz="1600" b="1"/>
            </a:lvl6pPr>
            <a:lvl7pPr marL="2739672" indent="0">
              <a:buNone/>
              <a:defRPr sz="1600" b="1"/>
            </a:lvl7pPr>
            <a:lvl8pPr marL="3196287" indent="0">
              <a:buNone/>
              <a:defRPr sz="1600" b="1"/>
            </a:lvl8pPr>
            <a:lvl9pPr marL="365289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14" indent="0">
              <a:buNone/>
              <a:defRPr sz="2000" b="1"/>
            </a:lvl2pPr>
            <a:lvl3pPr marL="913224" indent="0">
              <a:buNone/>
              <a:defRPr sz="1800" b="1"/>
            </a:lvl3pPr>
            <a:lvl4pPr marL="1369838" indent="0">
              <a:buNone/>
              <a:defRPr sz="1600" b="1"/>
            </a:lvl4pPr>
            <a:lvl5pPr marL="1826449" indent="0">
              <a:buNone/>
              <a:defRPr sz="1600" b="1"/>
            </a:lvl5pPr>
            <a:lvl6pPr marL="2283063" indent="0">
              <a:buNone/>
              <a:defRPr sz="1600" b="1"/>
            </a:lvl6pPr>
            <a:lvl7pPr marL="2739672" indent="0">
              <a:buNone/>
              <a:defRPr sz="1600" b="1"/>
            </a:lvl7pPr>
            <a:lvl8pPr marL="3196287" indent="0">
              <a:buNone/>
              <a:defRPr sz="1600" b="1"/>
            </a:lvl8pPr>
            <a:lvl9pPr marL="365289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B4C4-BC1F-4CAA-BF51-51B0481CAE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- ‹#› -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18B7-4494-43DB-809F-D7A62F35DC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95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39AD-2B6B-492F-98B0-CDEDB8C411C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- ‹#› -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18B7-4494-43DB-809F-D7A62F35DC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9870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6FD2-7ACF-4482-81C1-34DFC5A1075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- ‹#› -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18B7-4494-43DB-809F-D7A62F35DC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6896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614" indent="0">
              <a:buNone/>
              <a:defRPr sz="1200"/>
            </a:lvl2pPr>
            <a:lvl3pPr marL="913224" indent="0">
              <a:buNone/>
              <a:defRPr sz="1000"/>
            </a:lvl3pPr>
            <a:lvl4pPr marL="1369838" indent="0">
              <a:buNone/>
              <a:defRPr sz="900"/>
            </a:lvl4pPr>
            <a:lvl5pPr marL="1826449" indent="0">
              <a:buNone/>
              <a:defRPr sz="900"/>
            </a:lvl5pPr>
            <a:lvl6pPr marL="2283063" indent="0">
              <a:buNone/>
              <a:defRPr sz="900"/>
            </a:lvl6pPr>
            <a:lvl7pPr marL="2739672" indent="0">
              <a:buNone/>
              <a:defRPr sz="900"/>
            </a:lvl7pPr>
            <a:lvl8pPr marL="3196287" indent="0">
              <a:buNone/>
              <a:defRPr sz="900"/>
            </a:lvl8pPr>
            <a:lvl9pPr marL="365289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823C3-D597-4CD2-8A1B-9D50EB85B37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- ‹#› -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18B7-4494-43DB-809F-D7A62F35DC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3191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614" indent="0">
              <a:buNone/>
              <a:defRPr sz="2800"/>
            </a:lvl2pPr>
            <a:lvl3pPr marL="913224" indent="0">
              <a:buNone/>
              <a:defRPr sz="2400"/>
            </a:lvl3pPr>
            <a:lvl4pPr marL="1369838" indent="0">
              <a:buNone/>
              <a:defRPr sz="2000"/>
            </a:lvl4pPr>
            <a:lvl5pPr marL="1826449" indent="0">
              <a:buNone/>
              <a:defRPr sz="2000"/>
            </a:lvl5pPr>
            <a:lvl6pPr marL="2283063" indent="0">
              <a:buNone/>
              <a:defRPr sz="2000"/>
            </a:lvl6pPr>
            <a:lvl7pPr marL="2739672" indent="0">
              <a:buNone/>
              <a:defRPr sz="2000"/>
            </a:lvl7pPr>
            <a:lvl8pPr marL="3196287" indent="0">
              <a:buNone/>
              <a:defRPr sz="2000"/>
            </a:lvl8pPr>
            <a:lvl9pPr marL="3652897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614" indent="0">
              <a:buNone/>
              <a:defRPr sz="1200"/>
            </a:lvl2pPr>
            <a:lvl3pPr marL="913224" indent="0">
              <a:buNone/>
              <a:defRPr sz="1000"/>
            </a:lvl3pPr>
            <a:lvl4pPr marL="1369838" indent="0">
              <a:buNone/>
              <a:defRPr sz="900"/>
            </a:lvl4pPr>
            <a:lvl5pPr marL="1826449" indent="0">
              <a:buNone/>
              <a:defRPr sz="900"/>
            </a:lvl5pPr>
            <a:lvl6pPr marL="2283063" indent="0">
              <a:buNone/>
              <a:defRPr sz="900"/>
            </a:lvl6pPr>
            <a:lvl7pPr marL="2739672" indent="0">
              <a:buNone/>
              <a:defRPr sz="900"/>
            </a:lvl7pPr>
            <a:lvl8pPr marL="3196287" indent="0">
              <a:buNone/>
              <a:defRPr sz="900"/>
            </a:lvl8pPr>
            <a:lvl9pPr marL="365289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A560-DD0D-42FD-8E0D-74F0594F39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- ‹#› -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18B7-4494-43DB-809F-D7A62F35DC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019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8D2E-027B-4613-AFCB-FD1C60E500C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- ‹#› -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18B7-4494-43DB-809F-D7A62F35DC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4403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83EC-0F9D-4066-8931-E4CF96EE1DA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- ‹#› -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18B7-4494-43DB-809F-D7A62F35DC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1430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12700">
            <a:solidFill>
              <a:srgbClr val="F59D0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22" tIns="45662" rIns="91322" bIns="45662"/>
          <a:lstStyle/>
          <a:p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12700">
            <a:solidFill>
              <a:srgbClr val="F59D0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22" tIns="45662" rIns="91322" bIns="45662"/>
          <a:lstStyle/>
          <a:p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662" tIns="0" rIns="91322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zh-CN" sz="1000" dirty="0" smtClean="0">
                <a:solidFill>
                  <a:srgbClr val="FFFFFF"/>
                </a:solidFill>
                <a:ea typeface="宋体" pitchFamily="2" charset="-122"/>
              </a:rPr>
              <a:t>cnse.albany.edu</a:t>
            </a:r>
          </a:p>
        </p:txBody>
      </p:sp>
      <p:pic>
        <p:nvPicPr>
          <p:cNvPr id="9" name="Picture 9" descr="CNSEspotlogo_whitetex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8" y="17474"/>
            <a:ext cx="340042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53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8600" y="914403"/>
            <a:ext cx="86868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1853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590800"/>
            <a:ext cx="8686800" cy="3657600"/>
          </a:xfrm>
        </p:spPr>
        <p:txBody>
          <a:bodyPr/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altLang="zh-CN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373691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>
              <a:solidFill>
                <a:srgbClr val="000000"/>
              </a:solidFill>
            </a:endParaRPr>
          </a:p>
          <a:p>
            <a:pPr>
              <a:defRPr/>
            </a:pPr>
            <a:fld id="{B4267EF9-05AF-45EA-94BD-615D676BA229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en-US" altLang="zh-CN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96848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685800"/>
            <a:ext cx="43434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3434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>
                <a:solidFill>
                  <a:srgbClr val="000000"/>
                </a:solidFill>
              </a:rPr>
              <a:t> </a:t>
            </a:r>
            <a:endParaRPr lang="en-US" altLang="zh-CN" dirty="0">
              <a:solidFill>
                <a:srgbClr val="000000"/>
              </a:solidFill>
            </a:endParaRPr>
          </a:p>
          <a:p>
            <a:pPr>
              <a:defRPr/>
            </a:pPr>
            <a:fld id="{FB7FBFBF-0030-4797-9A37-0FE973FD510E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en-US" altLang="zh-CN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96680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>
                <a:solidFill>
                  <a:srgbClr val="000000"/>
                </a:solidFill>
              </a:rPr>
              <a:t> </a:t>
            </a:r>
            <a:endParaRPr lang="en-US" altLang="zh-CN" dirty="0">
              <a:solidFill>
                <a:srgbClr val="000000"/>
              </a:solidFill>
            </a:endParaRPr>
          </a:p>
          <a:p>
            <a:pPr>
              <a:defRPr/>
            </a:pPr>
            <a:fld id="{964E57DC-EAB7-4253-97DA-109FF8853070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en-US" altLang="zh-CN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8846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614" indent="0">
              <a:buNone/>
              <a:defRPr sz="1800"/>
            </a:lvl2pPr>
            <a:lvl3pPr marL="913224" indent="0">
              <a:buNone/>
              <a:defRPr sz="1600"/>
            </a:lvl3pPr>
            <a:lvl4pPr marL="1369838" indent="0">
              <a:buNone/>
              <a:defRPr sz="1400"/>
            </a:lvl4pPr>
            <a:lvl5pPr marL="1826449" indent="0">
              <a:buNone/>
              <a:defRPr sz="1400"/>
            </a:lvl5pPr>
            <a:lvl6pPr marL="2283063" indent="0">
              <a:buNone/>
              <a:defRPr sz="1400"/>
            </a:lvl6pPr>
            <a:lvl7pPr marL="2739672" indent="0">
              <a:buNone/>
              <a:defRPr sz="1400"/>
            </a:lvl7pPr>
            <a:lvl8pPr marL="3196287" indent="0">
              <a:buNone/>
              <a:defRPr sz="1400"/>
            </a:lvl8pPr>
            <a:lvl9pPr marL="3652897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>
                <a:solidFill>
                  <a:srgbClr val="000000"/>
                </a:solidFill>
              </a:rPr>
              <a:t> </a:t>
            </a:r>
            <a:endParaRPr lang="en-US" altLang="zh-CN" dirty="0">
              <a:solidFill>
                <a:srgbClr val="000000"/>
              </a:solidFill>
            </a:endParaRPr>
          </a:p>
          <a:p>
            <a:pPr>
              <a:defRPr/>
            </a:pPr>
            <a:fld id="{F33670CC-95DC-4A72-99AF-A91D3DC35877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en-US" altLang="zh-CN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09286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614" indent="0" algn="ctr">
              <a:buNone/>
              <a:defRPr/>
            </a:lvl2pPr>
            <a:lvl3pPr marL="913224" indent="0" algn="ctr">
              <a:buNone/>
              <a:defRPr/>
            </a:lvl3pPr>
            <a:lvl4pPr marL="1369838" indent="0" algn="ctr">
              <a:buNone/>
              <a:defRPr/>
            </a:lvl4pPr>
            <a:lvl5pPr marL="1826449" indent="0" algn="ctr">
              <a:buNone/>
              <a:defRPr/>
            </a:lvl5pPr>
            <a:lvl6pPr marL="2283063" indent="0" algn="ctr">
              <a:buNone/>
              <a:defRPr/>
            </a:lvl6pPr>
            <a:lvl7pPr marL="2739672" indent="0" algn="ctr">
              <a:buNone/>
              <a:defRPr/>
            </a:lvl7pPr>
            <a:lvl8pPr marL="3196287" indent="0" algn="ctr">
              <a:buNone/>
              <a:defRPr/>
            </a:lvl8pPr>
            <a:lvl9pPr marL="3652897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8008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0245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614" indent="0">
              <a:buNone/>
              <a:defRPr sz="1800"/>
            </a:lvl2pPr>
            <a:lvl3pPr marL="913224" indent="0">
              <a:buNone/>
              <a:defRPr sz="1600"/>
            </a:lvl3pPr>
            <a:lvl4pPr marL="1369838" indent="0">
              <a:buNone/>
              <a:defRPr sz="1400"/>
            </a:lvl4pPr>
            <a:lvl5pPr marL="1826449" indent="0">
              <a:buNone/>
              <a:defRPr sz="1400"/>
            </a:lvl5pPr>
            <a:lvl6pPr marL="2283063" indent="0">
              <a:buNone/>
              <a:defRPr sz="1400"/>
            </a:lvl6pPr>
            <a:lvl7pPr marL="2739672" indent="0">
              <a:buNone/>
              <a:defRPr sz="1400"/>
            </a:lvl7pPr>
            <a:lvl8pPr marL="3196287" indent="0">
              <a:buNone/>
              <a:defRPr sz="1400"/>
            </a:lvl8pPr>
            <a:lvl9pPr marL="3652897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54426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6957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752600"/>
            <a:ext cx="36957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461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14" indent="0">
              <a:buNone/>
              <a:defRPr sz="2000" b="1"/>
            </a:lvl2pPr>
            <a:lvl3pPr marL="913224" indent="0">
              <a:buNone/>
              <a:defRPr sz="1800" b="1"/>
            </a:lvl3pPr>
            <a:lvl4pPr marL="1369838" indent="0">
              <a:buNone/>
              <a:defRPr sz="1600" b="1"/>
            </a:lvl4pPr>
            <a:lvl5pPr marL="1826449" indent="0">
              <a:buNone/>
              <a:defRPr sz="1600" b="1"/>
            </a:lvl5pPr>
            <a:lvl6pPr marL="2283063" indent="0">
              <a:buNone/>
              <a:defRPr sz="1600" b="1"/>
            </a:lvl6pPr>
            <a:lvl7pPr marL="2739672" indent="0">
              <a:buNone/>
              <a:defRPr sz="1600" b="1"/>
            </a:lvl7pPr>
            <a:lvl8pPr marL="3196287" indent="0">
              <a:buNone/>
              <a:defRPr sz="1600" b="1"/>
            </a:lvl8pPr>
            <a:lvl9pPr marL="365289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14" indent="0">
              <a:buNone/>
              <a:defRPr sz="2000" b="1"/>
            </a:lvl2pPr>
            <a:lvl3pPr marL="913224" indent="0">
              <a:buNone/>
              <a:defRPr sz="1800" b="1"/>
            </a:lvl3pPr>
            <a:lvl4pPr marL="1369838" indent="0">
              <a:buNone/>
              <a:defRPr sz="1600" b="1"/>
            </a:lvl4pPr>
            <a:lvl5pPr marL="1826449" indent="0">
              <a:buNone/>
              <a:defRPr sz="1600" b="1"/>
            </a:lvl5pPr>
            <a:lvl6pPr marL="2283063" indent="0">
              <a:buNone/>
              <a:defRPr sz="1600" b="1"/>
            </a:lvl6pPr>
            <a:lvl7pPr marL="2739672" indent="0">
              <a:buNone/>
              <a:defRPr sz="1600" b="1"/>
            </a:lvl7pPr>
            <a:lvl8pPr marL="3196287" indent="0">
              <a:buNone/>
              <a:defRPr sz="1600" b="1"/>
            </a:lvl8pPr>
            <a:lvl9pPr marL="365289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49282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753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351608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614" indent="0">
              <a:buNone/>
              <a:defRPr sz="1200"/>
            </a:lvl2pPr>
            <a:lvl3pPr marL="913224" indent="0">
              <a:buNone/>
              <a:defRPr sz="1000"/>
            </a:lvl3pPr>
            <a:lvl4pPr marL="1369838" indent="0">
              <a:buNone/>
              <a:defRPr sz="900"/>
            </a:lvl4pPr>
            <a:lvl5pPr marL="1826449" indent="0">
              <a:buNone/>
              <a:defRPr sz="900"/>
            </a:lvl5pPr>
            <a:lvl6pPr marL="2283063" indent="0">
              <a:buNone/>
              <a:defRPr sz="900"/>
            </a:lvl6pPr>
            <a:lvl7pPr marL="2739672" indent="0">
              <a:buNone/>
              <a:defRPr sz="900"/>
            </a:lvl7pPr>
            <a:lvl8pPr marL="3196287" indent="0">
              <a:buNone/>
              <a:defRPr sz="900"/>
            </a:lvl8pPr>
            <a:lvl9pPr marL="365289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957332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614" indent="0">
              <a:buNone/>
              <a:defRPr sz="2800"/>
            </a:lvl2pPr>
            <a:lvl3pPr marL="913224" indent="0">
              <a:buNone/>
              <a:defRPr sz="2400"/>
            </a:lvl3pPr>
            <a:lvl4pPr marL="1369838" indent="0">
              <a:buNone/>
              <a:defRPr sz="2000"/>
            </a:lvl4pPr>
            <a:lvl5pPr marL="1826449" indent="0">
              <a:buNone/>
              <a:defRPr sz="2000"/>
            </a:lvl5pPr>
            <a:lvl6pPr marL="2283063" indent="0">
              <a:buNone/>
              <a:defRPr sz="2000"/>
            </a:lvl6pPr>
            <a:lvl7pPr marL="2739672" indent="0">
              <a:buNone/>
              <a:defRPr sz="2000"/>
            </a:lvl7pPr>
            <a:lvl8pPr marL="3196287" indent="0">
              <a:buNone/>
              <a:defRPr sz="2000"/>
            </a:lvl8pPr>
            <a:lvl9pPr marL="3652897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614" indent="0">
              <a:buNone/>
              <a:defRPr sz="1200"/>
            </a:lvl2pPr>
            <a:lvl3pPr marL="913224" indent="0">
              <a:buNone/>
              <a:defRPr sz="1000"/>
            </a:lvl3pPr>
            <a:lvl4pPr marL="1369838" indent="0">
              <a:buNone/>
              <a:defRPr sz="900"/>
            </a:lvl4pPr>
            <a:lvl5pPr marL="1826449" indent="0">
              <a:buNone/>
              <a:defRPr sz="900"/>
            </a:lvl5pPr>
            <a:lvl6pPr marL="2283063" indent="0">
              <a:buNone/>
              <a:defRPr sz="900"/>
            </a:lvl6pPr>
            <a:lvl7pPr marL="2739672" indent="0">
              <a:buNone/>
              <a:defRPr sz="900"/>
            </a:lvl7pPr>
            <a:lvl8pPr marL="3196287" indent="0">
              <a:buNone/>
              <a:defRPr sz="900"/>
            </a:lvl8pPr>
            <a:lvl9pPr marL="365289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757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6388" y="1133475"/>
            <a:ext cx="4076700" cy="5311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5488" y="1133475"/>
            <a:ext cx="4076700" cy="5311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45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6096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096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7656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838200" y="609600"/>
            <a:ext cx="75438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752600"/>
            <a:ext cx="36957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752600"/>
            <a:ext cx="36957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38200" y="4152900"/>
            <a:ext cx="36957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6300" y="4152900"/>
            <a:ext cx="36957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3064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609600"/>
            <a:ext cx="7543800" cy="5791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7435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BanWBg-TealLe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499"/>
          <a:stretch>
            <a:fillRect/>
          </a:stretch>
        </p:blipFill>
        <p:spPr bwMode="auto">
          <a:xfrm>
            <a:off x="8058150" y="6400800"/>
            <a:ext cx="1009650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2921000" y="6599238"/>
            <a:ext cx="33623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000" dirty="0" smtClean="0">
                <a:solidFill>
                  <a:srgbClr val="C00000"/>
                </a:solidFill>
              </a:rPr>
              <a:t>ITRS Winter Meeting, Atlanta, GA, February 10-12, 2015</a:t>
            </a:r>
          </a:p>
        </p:txBody>
      </p:sp>
    </p:spTree>
    <p:extLst>
      <p:ext uri="{BB962C8B-B14F-4D97-AF65-F5344CB8AC3E}">
        <p14:creationId xmlns:p14="http://schemas.microsoft.com/office/powerpoint/2010/main" val="4899165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792162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43422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571504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49803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9223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119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14" indent="0">
              <a:buNone/>
              <a:defRPr sz="2000" b="1"/>
            </a:lvl2pPr>
            <a:lvl3pPr marL="913224" indent="0">
              <a:buNone/>
              <a:defRPr sz="1800" b="1"/>
            </a:lvl3pPr>
            <a:lvl4pPr marL="1369838" indent="0">
              <a:buNone/>
              <a:defRPr sz="1600" b="1"/>
            </a:lvl4pPr>
            <a:lvl5pPr marL="1826449" indent="0">
              <a:buNone/>
              <a:defRPr sz="1600" b="1"/>
            </a:lvl5pPr>
            <a:lvl6pPr marL="2283063" indent="0">
              <a:buNone/>
              <a:defRPr sz="1600" b="1"/>
            </a:lvl6pPr>
            <a:lvl7pPr marL="2739672" indent="0">
              <a:buNone/>
              <a:defRPr sz="1600" b="1"/>
            </a:lvl7pPr>
            <a:lvl8pPr marL="3196287" indent="0">
              <a:buNone/>
              <a:defRPr sz="1600" b="1"/>
            </a:lvl8pPr>
            <a:lvl9pPr marL="365289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14" indent="0">
              <a:buNone/>
              <a:defRPr sz="2000" b="1"/>
            </a:lvl2pPr>
            <a:lvl3pPr marL="913224" indent="0">
              <a:buNone/>
              <a:defRPr sz="1800" b="1"/>
            </a:lvl3pPr>
            <a:lvl4pPr marL="1369838" indent="0">
              <a:buNone/>
              <a:defRPr sz="1600" b="1"/>
            </a:lvl4pPr>
            <a:lvl5pPr marL="1826449" indent="0">
              <a:buNone/>
              <a:defRPr sz="1600" b="1"/>
            </a:lvl5pPr>
            <a:lvl6pPr marL="2283063" indent="0">
              <a:buNone/>
              <a:defRPr sz="1600" b="1"/>
            </a:lvl6pPr>
            <a:lvl7pPr marL="2739672" indent="0">
              <a:buNone/>
              <a:defRPr sz="1600" b="1"/>
            </a:lvl7pPr>
            <a:lvl8pPr marL="3196287" indent="0">
              <a:buNone/>
              <a:defRPr sz="1600" b="1"/>
            </a:lvl8pPr>
            <a:lvl9pPr marL="365289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724555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918921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38053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9986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22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614" indent="0">
              <a:buNone/>
              <a:defRPr sz="1200"/>
            </a:lvl2pPr>
            <a:lvl3pPr marL="913224" indent="0">
              <a:buNone/>
              <a:defRPr sz="1000"/>
            </a:lvl3pPr>
            <a:lvl4pPr marL="1369838" indent="0">
              <a:buNone/>
              <a:defRPr sz="900"/>
            </a:lvl4pPr>
            <a:lvl5pPr marL="1826449" indent="0">
              <a:buNone/>
              <a:defRPr sz="900"/>
            </a:lvl5pPr>
            <a:lvl6pPr marL="2283063" indent="0">
              <a:buNone/>
              <a:defRPr sz="900"/>
            </a:lvl6pPr>
            <a:lvl7pPr marL="2739672" indent="0">
              <a:buNone/>
              <a:defRPr sz="900"/>
            </a:lvl7pPr>
            <a:lvl8pPr marL="3196287" indent="0">
              <a:buNone/>
              <a:defRPr sz="900"/>
            </a:lvl8pPr>
            <a:lvl9pPr marL="365289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614" indent="0">
              <a:buNone/>
              <a:defRPr sz="2800"/>
            </a:lvl2pPr>
            <a:lvl3pPr marL="913224" indent="0">
              <a:buNone/>
              <a:defRPr sz="2400"/>
            </a:lvl3pPr>
            <a:lvl4pPr marL="1369838" indent="0">
              <a:buNone/>
              <a:defRPr sz="2000"/>
            </a:lvl4pPr>
            <a:lvl5pPr marL="1826449" indent="0">
              <a:buNone/>
              <a:defRPr sz="2000"/>
            </a:lvl5pPr>
            <a:lvl6pPr marL="2283063" indent="0">
              <a:buNone/>
              <a:defRPr sz="2000"/>
            </a:lvl6pPr>
            <a:lvl7pPr marL="2739672" indent="0">
              <a:buNone/>
              <a:defRPr sz="2000"/>
            </a:lvl7pPr>
            <a:lvl8pPr marL="3196287" indent="0">
              <a:buNone/>
              <a:defRPr sz="2000"/>
            </a:lvl8pPr>
            <a:lvl9pPr marL="3652897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614" indent="0">
              <a:buNone/>
              <a:defRPr sz="1200"/>
            </a:lvl2pPr>
            <a:lvl3pPr marL="913224" indent="0">
              <a:buNone/>
              <a:defRPr sz="1000"/>
            </a:lvl3pPr>
            <a:lvl4pPr marL="1369838" indent="0">
              <a:buNone/>
              <a:defRPr sz="900"/>
            </a:lvl4pPr>
            <a:lvl5pPr marL="1826449" indent="0">
              <a:buNone/>
              <a:defRPr sz="900"/>
            </a:lvl5pPr>
            <a:lvl6pPr marL="2283063" indent="0">
              <a:buNone/>
              <a:defRPr sz="900"/>
            </a:lvl6pPr>
            <a:lvl7pPr marL="2739672" indent="0">
              <a:buNone/>
              <a:defRPr sz="900"/>
            </a:lvl7pPr>
            <a:lvl8pPr marL="3196287" indent="0">
              <a:buNone/>
              <a:defRPr sz="900"/>
            </a:lvl8pPr>
            <a:lvl9pPr marL="365289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2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grayWhite">
          <a:xfrm>
            <a:off x="4" y="6751638"/>
            <a:ext cx="9142413" cy="117475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50000">
                <a:schemeClr val="tx2">
                  <a:gamma/>
                  <a:tint val="59608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322" tIns="45662" rIns="91322" bIns="45662" anchor="ctr"/>
          <a:lstStyle/>
          <a:p>
            <a:pPr>
              <a:lnSpc>
                <a:spcPct val="85000"/>
              </a:lnSpc>
              <a:spcBef>
                <a:spcPct val="50000"/>
              </a:spcBef>
              <a:defRPr/>
            </a:pPr>
            <a:endParaRPr lang="en-US" dirty="0">
              <a:cs typeface="+mn-cs"/>
            </a:endParaRP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blackWhite">
          <a:xfrm>
            <a:off x="4" y="11"/>
            <a:ext cx="112713" cy="685641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tint val="59608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322" tIns="45662" rIns="91322" bIns="45662" anchor="ctr"/>
          <a:lstStyle/>
          <a:p>
            <a:pPr>
              <a:lnSpc>
                <a:spcPct val="85000"/>
              </a:lnSpc>
              <a:spcBef>
                <a:spcPct val="50000"/>
              </a:spcBef>
              <a:defRPr/>
            </a:pPr>
            <a:endParaRPr lang="en-US" dirty="0">
              <a:cs typeface="+mn-cs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6388" y="1133475"/>
            <a:ext cx="8305800" cy="531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64" tIns="44388" rIns="90364" bIns="443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grayWhite">
          <a:xfrm>
            <a:off x="4" y="0"/>
            <a:ext cx="9142413" cy="88900"/>
          </a:xfrm>
          <a:prstGeom prst="rect">
            <a:avLst/>
          </a:prstGeom>
          <a:gradFill rotWithShape="0">
            <a:gsLst>
              <a:gs pos="0">
                <a:schemeClr val="tx2">
                  <a:gamma/>
                  <a:tint val="59608"/>
                  <a:invGamma/>
                </a:schemeClr>
              </a:gs>
              <a:gs pos="50000">
                <a:schemeClr val="tx2"/>
              </a:gs>
              <a:gs pos="100000">
                <a:schemeClr val="tx2">
                  <a:gamma/>
                  <a:tint val="59608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322" tIns="45662" rIns="91322" bIns="45662" anchor="ctr"/>
          <a:lstStyle/>
          <a:p>
            <a:pPr>
              <a:lnSpc>
                <a:spcPct val="85000"/>
              </a:lnSpc>
              <a:spcBef>
                <a:spcPct val="50000"/>
              </a:spcBef>
              <a:defRPr/>
            </a:pPr>
            <a:endParaRPr lang="en-US" dirty="0">
              <a:cs typeface="+mn-cs"/>
            </a:endParaRPr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blackWhite">
          <a:xfrm>
            <a:off x="9032875" y="0"/>
            <a:ext cx="109538" cy="68580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tint val="59608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322" tIns="45662" rIns="91322" bIns="45662" anchor="ctr"/>
          <a:lstStyle/>
          <a:p>
            <a:pPr>
              <a:lnSpc>
                <a:spcPct val="85000"/>
              </a:lnSpc>
              <a:spcBef>
                <a:spcPct val="50000"/>
              </a:spcBef>
              <a:defRPr/>
            </a:pPr>
            <a:endParaRPr lang="en-US" dirty="0">
              <a:cs typeface="+mn-cs"/>
            </a:endParaRPr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34971" y="133350"/>
            <a:ext cx="8504237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7048" name="Line 8"/>
          <p:cNvSpPr>
            <a:spLocks noChangeShapeType="1"/>
          </p:cNvSpPr>
          <p:nvPr/>
        </p:nvSpPr>
        <p:spPr bwMode="auto">
          <a:xfrm>
            <a:off x="363538" y="855663"/>
            <a:ext cx="8483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1322" tIns="45662" rIns="91322" bIns="45662" anchor="ctr"/>
          <a:lstStyle/>
          <a:p>
            <a:pPr>
              <a:lnSpc>
                <a:spcPct val="85000"/>
              </a:lnSpc>
              <a:spcBef>
                <a:spcPct val="50000"/>
              </a:spcBef>
              <a:defRPr/>
            </a:pPr>
            <a:endParaRPr lang="en-US" dirty="0">
              <a:cs typeface="+mn-cs"/>
            </a:endParaRPr>
          </a:p>
        </p:txBody>
      </p:sp>
      <p:sp>
        <p:nvSpPr>
          <p:cNvPr id="87049" name="Text Box 9"/>
          <p:cNvSpPr txBox="1">
            <a:spLocks noChangeArrowheads="1"/>
          </p:cNvSpPr>
          <p:nvPr/>
        </p:nvSpPr>
        <p:spPr bwMode="auto">
          <a:xfrm>
            <a:off x="8518530" y="6448425"/>
            <a:ext cx="497230" cy="3539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1322" tIns="45662" rIns="91322" bIns="45662"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  <a:defRPr/>
            </a:pPr>
            <a:fld id="{C6D34A59-C5AF-4899-A60E-AED8A07A7E63}" type="slidenum">
              <a:rPr lang="en-US" b="0">
                <a:cs typeface="+mn-cs"/>
              </a:rPr>
              <a:pPr>
                <a:lnSpc>
                  <a:spcPct val="85000"/>
                </a:lnSpc>
                <a:spcBef>
                  <a:spcPct val="50000"/>
                </a:spcBef>
                <a:defRPr/>
              </a:pPr>
              <a:t>‹#›</a:t>
            </a:fld>
            <a:endParaRPr lang="en-US" b="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hf sldNum="0" hdr="0" ftr="0" dt="0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6614" algn="l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3224" algn="l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69838" algn="l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6449" algn="l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85268" indent="-385268" algn="l" rtl="0" eaLnBrk="0" fontAlgn="base" hangingPunct="0">
        <a:lnSpc>
          <a:spcPct val="93000"/>
        </a:lnSpc>
        <a:spcBef>
          <a:spcPct val="5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837123" indent="-337703" algn="l" rtl="0" eaLnBrk="0" fontAlgn="base" hangingPunct="0">
        <a:lnSpc>
          <a:spcPct val="87000"/>
        </a:lnSpc>
        <a:spcBef>
          <a:spcPct val="25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¤"/>
        <a:defRPr sz="2000">
          <a:solidFill>
            <a:schemeClr val="tx1"/>
          </a:solidFill>
          <a:latin typeface="+mn-lt"/>
        </a:defRPr>
      </a:lvl2pPr>
      <a:lvl3pPr marL="1284224" indent="-237817" algn="l" rtl="0" eaLnBrk="0" fontAlgn="base" hangingPunct="0">
        <a:lnSpc>
          <a:spcPct val="87000"/>
        </a:lnSpc>
        <a:spcBef>
          <a:spcPct val="10000"/>
        </a:spcBef>
        <a:spcAft>
          <a:spcPct val="0"/>
        </a:spcAft>
        <a:buClr>
          <a:schemeClr val="accent2"/>
        </a:buClr>
        <a:buSzPct val="68000"/>
        <a:buFont typeface="Wingdings" pitchFamily="2" charset="2"/>
        <a:buChar char="¢"/>
        <a:defRPr>
          <a:solidFill>
            <a:schemeClr val="tx1"/>
          </a:solidFill>
          <a:latin typeface="+mn-lt"/>
        </a:defRPr>
      </a:lvl3pPr>
      <a:lvl4pPr marL="2029388" indent="-228308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447950" indent="-228308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4563" indent="-228308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1170" indent="-228308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17785" indent="-228308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4398" indent="-228308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3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14" algn="l" defTabSz="913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224" algn="l" defTabSz="913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838" algn="l" defTabSz="913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449" algn="l" defTabSz="913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063" algn="l" defTabSz="913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672" algn="l" defTabSz="913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287" algn="l" defTabSz="913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897" algn="l" defTabSz="913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322" tIns="45662" rIns="91322" bIns="45662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11"/>
            <a:ext cx="8229600" cy="4525963"/>
          </a:xfrm>
          <a:prstGeom prst="rect">
            <a:avLst/>
          </a:prstGeom>
        </p:spPr>
        <p:txBody>
          <a:bodyPr vert="horz" lIns="91322" tIns="45662" rIns="91322" bIns="45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322" tIns="45662" rIns="91322" bIns="4566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F85CF-4B72-433F-8416-8D4ADF8986EF}" type="datetime1">
              <a:rPr lang="en-US" b="0" smtClean="0">
                <a:solidFill>
                  <a:prstClr val="black">
                    <a:tint val="75000"/>
                  </a:prstClr>
                </a:solidFill>
              </a:rPr>
              <a:pPr/>
              <a:t>7/24/2016</a:t>
            </a:fld>
            <a:endParaRPr lang="en-US" b="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322" tIns="45662" rIns="91322" bIns="4566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b="0" dirty="0" smtClean="0">
                <a:solidFill>
                  <a:prstClr val="black">
                    <a:tint val="75000"/>
                  </a:prstClr>
                </a:solidFill>
              </a:rPr>
              <a:t>- ‹#› -</a:t>
            </a:r>
            <a:endParaRPr lang="en-US" b="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322" tIns="45662" rIns="91322" bIns="4566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418B7-4494-43DB-809F-D7A62F35DC1B}" type="slidenum">
              <a:rPr lang="en-US" b="0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b="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900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hf hdr="0" ftr="0" dt="0"/>
  <p:txStyles>
    <p:titleStyle>
      <a:lvl1pPr algn="ctr" defTabSz="91322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459" indent="-342459" algn="l" defTabSz="9132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994" indent="-285381" algn="l" defTabSz="91322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531" indent="-228308" algn="l" defTabSz="91322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143" indent="-228308" algn="l" defTabSz="91322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754" indent="-228308" algn="l" defTabSz="91322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368" indent="-228308" algn="l" defTabSz="91322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981" indent="-228308" algn="l" defTabSz="91322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592" indent="-228308" algn="l" defTabSz="91322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1202" indent="-228308" algn="l" defTabSz="91322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14" algn="l" defTabSz="913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224" algn="l" defTabSz="913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838" algn="l" defTabSz="913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449" algn="l" defTabSz="913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063" algn="l" defTabSz="913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672" algn="l" defTabSz="913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287" algn="l" defTabSz="913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897" algn="l" defTabSz="913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0"/>
            <a:ext cx="8839200" cy="46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22" tIns="45662" rIns="91322" bIns="4566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685800"/>
            <a:ext cx="8839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22" tIns="45662" rIns="91322" bIns="45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This is some text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pic>
        <p:nvPicPr>
          <p:cNvPr id="28678" name="Picture 6" descr="CNSEspotlogo_whitetext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9" y="6351"/>
            <a:ext cx="2122858" cy="455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3800" y="6477000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2" tIns="18263" rIns="91322" bIns="18263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tx1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 smtClean="0">
              <a:solidFill>
                <a:srgbClr val="000000"/>
              </a:solidFill>
            </a:endParaRPr>
          </a:p>
          <a:p>
            <a:pPr>
              <a:defRPr/>
            </a:pPr>
            <a:fld id="{E0FCD30C-BB42-4EED-B334-3F243B9F673B}" type="slidenum">
              <a:rPr lang="zh-CN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en-US" altLang="zh-CN" dirty="0" smtClean="0">
                <a:solidFill>
                  <a:srgbClr val="000000"/>
                </a:solidFill>
              </a:rPr>
              <a:t> </a:t>
            </a: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28682" name="Text Box 11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662" tIns="0" rIns="91322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zh-CN" sz="1000" dirty="0" smtClean="0">
                <a:solidFill>
                  <a:srgbClr val="000000"/>
                </a:solidFill>
                <a:ea typeface="宋体" pitchFamily="2" charset="-122"/>
              </a:rPr>
              <a:t>cnse.albany.edu</a:t>
            </a:r>
          </a:p>
        </p:txBody>
      </p:sp>
    </p:spTree>
    <p:extLst>
      <p:ext uri="{BB962C8B-B14F-4D97-AF65-F5344CB8AC3E}">
        <p14:creationId xmlns:p14="http://schemas.microsoft.com/office/powerpoint/2010/main" val="3618759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cs typeface="Arial" charset="0"/>
        </a:defRPr>
      </a:lvl5pPr>
      <a:lvl6pPr marL="456614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cs typeface="Arial" charset="0"/>
        </a:defRPr>
      </a:lvl6pPr>
      <a:lvl7pPr marL="913224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cs typeface="Arial" charset="0"/>
        </a:defRPr>
      </a:lvl7pPr>
      <a:lvl8pPr marL="1369838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cs typeface="Arial" charset="0"/>
        </a:defRPr>
      </a:lvl8pPr>
      <a:lvl9pPr marL="1826449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459" indent="-342459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1994" indent="-285381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1531" indent="-228308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598143" indent="-228308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4754" indent="-22830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1368" indent="-228308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67981" indent="-228308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4592" indent="-228308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1202" indent="-228308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3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14" algn="l" defTabSz="913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224" algn="l" defTabSz="913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838" algn="l" defTabSz="913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449" algn="l" defTabSz="913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063" algn="l" defTabSz="913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672" algn="l" defTabSz="913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287" algn="l" defTabSz="913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897" algn="l" defTabSz="913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09600"/>
            <a:ext cx="7543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57" tIns="45978" rIns="91957" bIns="4597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543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57" tIns="45978" rIns="91957" bIns="459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Body Text</a:t>
            </a:r>
          </a:p>
          <a:p>
            <a:pPr lvl="1"/>
            <a:r>
              <a:rPr lang="en-US" altLang="zh-CN" dirty="0" smtClean="0"/>
              <a:t> 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 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8607305" y="6400810"/>
            <a:ext cx="343020" cy="246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957" tIns="45978" rIns="91957" bIns="45978">
            <a:spAutoFit/>
          </a:bodyPr>
          <a:lstStyle/>
          <a:p>
            <a:pPr algn="r" eaLnBrk="0" hangingPunct="0"/>
            <a:fld id="{F17DEA5F-6173-4D04-BE25-ACB8236B172D}" type="slidenum">
              <a:rPr lang="zh-CN" altLang="en-US" sz="100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pPr algn="r" eaLnBrk="0" hangingPunct="0"/>
              <a:t>‹#›</a:t>
            </a:fld>
            <a:endParaRPr lang="en-US" altLang="zh-CN" sz="1000" dirty="0">
              <a:solidFill>
                <a:srgbClr val="000000"/>
              </a:solidFill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pic>
        <p:nvPicPr>
          <p:cNvPr id="1029" name="Picture 5" descr="ncsu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22098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323850" y="188914"/>
            <a:ext cx="0" cy="6300787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22" tIns="45662" rIns="91322" bIns="45662" anchor="ctr"/>
          <a:lstStyle/>
          <a:p>
            <a:endParaRPr lang="en-US" sz="1800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23858" y="188924"/>
            <a:ext cx="8513763" cy="1587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22" tIns="45662" rIns="91322" bIns="45662" anchor="ctr"/>
          <a:lstStyle/>
          <a:p>
            <a:endParaRPr lang="en-US" sz="1800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851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  <p:sldLayoutId id="2147483905" r:id="rId12"/>
    <p:sldLayoutId id="2147483906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6614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3224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69838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6449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99536" indent="-399536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SzPct val="120000"/>
        <a:buFont typeface="MT Extra" pitchFamily="18" charset="2"/>
        <a:buChar char="&gt;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913224" indent="-285381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u"/>
        <a:defRPr sz="2000">
          <a:solidFill>
            <a:srgbClr val="000000"/>
          </a:solidFill>
          <a:latin typeface="+mn-lt"/>
        </a:defRPr>
      </a:lvl2pPr>
      <a:lvl3pPr marL="1483988" indent="-22830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SzPct val="130000"/>
        <a:buFont typeface="Wingdings" charset="2"/>
        <a:buChar char=""/>
        <a:defRPr>
          <a:solidFill>
            <a:srgbClr val="000000"/>
          </a:solidFill>
          <a:latin typeface="+mn-lt"/>
        </a:defRPr>
      </a:lvl3pPr>
      <a:lvl4pPr marL="1997679" indent="-22830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SzPct val="130000"/>
        <a:buFont typeface="Wingdings" pitchFamily="2" charset="2"/>
        <a:buChar char="l"/>
        <a:defRPr>
          <a:solidFill>
            <a:srgbClr val="000000"/>
          </a:solidFill>
          <a:latin typeface="+mn-lt"/>
        </a:defRPr>
      </a:lvl4pPr>
      <a:lvl5pPr marL="2454292" indent="-22830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SzPct val="110000"/>
        <a:buFont typeface="ZapfDingbats"/>
        <a:buChar char="n"/>
        <a:defRPr>
          <a:solidFill>
            <a:srgbClr val="000000"/>
          </a:solidFill>
          <a:latin typeface="+mn-lt"/>
        </a:defRPr>
      </a:lvl5pPr>
      <a:lvl6pPr marL="2910901" indent="-22830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SzPct val="110000"/>
        <a:buFont typeface="ZapfDingbats" pitchFamily="82" charset="2"/>
        <a:buChar char="n"/>
        <a:defRPr>
          <a:solidFill>
            <a:srgbClr val="000000"/>
          </a:solidFill>
          <a:latin typeface="+mn-lt"/>
        </a:defRPr>
      </a:lvl6pPr>
      <a:lvl7pPr marL="3367516" indent="-22830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SzPct val="110000"/>
        <a:buFont typeface="ZapfDingbats" pitchFamily="82" charset="2"/>
        <a:buChar char="n"/>
        <a:defRPr>
          <a:solidFill>
            <a:srgbClr val="000000"/>
          </a:solidFill>
          <a:latin typeface="+mn-lt"/>
        </a:defRPr>
      </a:lvl7pPr>
      <a:lvl8pPr marL="3824130" indent="-22830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SzPct val="110000"/>
        <a:buFont typeface="ZapfDingbats" pitchFamily="82" charset="2"/>
        <a:buChar char="n"/>
        <a:defRPr>
          <a:solidFill>
            <a:srgbClr val="000000"/>
          </a:solidFill>
          <a:latin typeface="+mn-lt"/>
        </a:defRPr>
      </a:lvl8pPr>
      <a:lvl9pPr marL="4280741" indent="-22830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SzPct val="110000"/>
        <a:buFont typeface="ZapfDingbats" pitchFamily="82" charset="2"/>
        <a:buChar char="n"/>
        <a:defRPr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3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14" algn="l" defTabSz="913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224" algn="l" defTabSz="913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838" algn="l" defTabSz="913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449" algn="l" defTabSz="913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063" algn="l" defTabSz="913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672" algn="l" defTabSz="913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287" algn="l" defTabSz="913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897" algn="l" defTabSz="913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BanWBg-TealLe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499"/>
          <a:stretch>
            <a:fillRect/>
          </a:stretch>
        </p:blipFill>
        <p:spPr bwMode="auto">
          <a:xfrm>
            <a:off x="57150" y="6400800"/>
            <a:ext cx="1009650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Box 1"/>
          <p:cNvSpPr txBox="1">
            <a:spLocks noChangeArrowheads="1"/>
          </p:cNvSpPr>
          <p:nvPr userDrawn="1"/>
        </p:nvSpPr>
        <p:spPr bwMode="auto">
          <a:xfrm>
            <a:off x="2921000" y="6599238"/>
            <a:ext cx="33623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000" dirty="0" smtClean="0">
                <a:solidFill>
                  <a:srgbClr val="C00000"/>
                </a:solidFill>
              </a:rPr>
              <a:t>ITRS Winter Meeting, Atlanta, GA, February 10-12, 2016</a:t>
            </a:r>
          </a:p>
        </p:txBody>
      </p:sp>
    </p:spTree>
    <p:extLst>
      <p:ext uri="{BB962C8B-B14F-4D97-AF65-F5344CB8AC3E}">
        <p14:creationId xmlns:p14="http://schemas.microsoft.com/office/powerpoint/2010/main" val="3984359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aulf@ncs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emf"/><Relationship Id="rId4" Type="http://schemas.openxmlformats.org/officeDocument/2006/relationships/hyperlink" Target="http://www.ece.ncsu.edu/erl/faculty/paulf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143000"/>
            <a:ext cx="7772400" cy="2398713"/>
          </a:xfrm>
        </p:spPr>
        <p:txBody>
          <a:bodyPr/>
          <a:lstStyle/>
          <a:p>
            <a:pPr algn="ctr"/>
            <a:r>
              <a:rPr lang="en-US" dirty="0" smtClean="0"/>
              <a:t>IRDS </a:t>
            </a:r>
            <a:r>
              <a:rPr lang="en-US" dirty="0"/>
              <a:t>Emerging Research Devices and Architectures NanoCrossbar Workshop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233738"/>
            <a:ext cx="8305800" cy="3014662"/>
          </a:xfrm>
        </p:spPr>
        <p:txBody>
          <a:bodyPr/>
          <a:lstStyle/>
          <a:p>
            <a:pPr eaLnBrk="1" hangingPunct="1"/>
            <a:r>
              <a:rPr lang="en-US" sz="2600" b="1" u="sng" dirty="0">
                <a:solidFill>
                  <a:srgbClr val="000000"/>
                </a:solidFill>
              </a:rPr>
              <a:t>Paul Franzon</a:t>
            </a:r>
            <a:endParaRPr lang="en-US" sz="2600" b="1" dirty="0">
              <a:solidFill>
                <a:srgbClr val="000000"/>
              </a:solidFill>
            </a:endParaRPr>
          </a:p>
          <a:p>
            <a:pPr eaLnBrk="1" hangingPunct="1"/>
            <a:r>
              <a:rPr lang="en-US" sz="2600" dirty="0">
                <a:solidFill>
                  <a:srgbClr val="000000"/>
                </a:solidFill>
              </a:rPr>
              <a:t>North Carolina State University</a:t>
            </a:r>
          </a:p>
          <a:p>
            <a:pPr eaLnBrk="1" hangingPunct="1"/>
            <a:r>
              <a:rPr lang="en-US" sz="2600" dirty="0">
                <a:solidFill>
                  <a:srgbClr val="000000"/>
                </a:solidFill>
              </a:rPr>
              <a:t>Raleigh, NC</a:t>
            </a:r>
          </a:p>
          <a:p>
            <a:pPr eaLnBrk="1" hangingPunct="1"/>
            <a:r>
              <a:rPr lang="en-US" sz="2600" dirty="0">
                <a:solidFill>
                  <a:srgbClr val="000000"/>
                </a:solidFill>
                <a:hlinkClick r:id="rId3"/>
              </a:rPr>
              <a:t>paulf@ncsu.edu</a:t>
            </a:r>
            <a:endParaRPr lang="en-US" sz="2600" dirty="0">
              <a:solidFill>
                <a:srgbClr val="000000"/>
              </a:solidFill>
            </a:endParaRPr>
          </a:p>
          <a:p>
            <a:pPr eaLnBrk="1" hangingPunct="1"/>
            <a:r>
              <a:rPr lang="en-US" sz="2000" dirty="0">
                <a:solidFill>
                  <a:srgbClr val="000000"/>
                </a:solidFill>
              </a:rPr>
              <a:t>919.515.7351</a:t>
            </a:r>
          </a:p>
          <a:p>
            <a:pPr eaLnBrk="1" hangingPunct="1"/>
            <a:r>
              <a:rPr lang="en-US" sz="2000" dirty="0">
                <a:hlinkClick r:id="rId4"/>
              </a:rPr>
              <a:t>http://www.ece.ncsu.edu/erl/faculty/paulf.html</a:t>
            </a:r>
            <a:endParaRPr lang="en-US" sz="2000" dirty="0">
              <a:solidFill>
                <a:srgbClr val="000000"/>
              </a:solidFill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8125" y="217488"/>
            <a:ext cx="2814729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Analog computing</a:t>
            </a:r>
          </a:p>
          <a:p>
            <a:pPr lvl="0"/>
            <a:r>
              <a:rPr lang="en-US" sz="2400" dirty="0"/>
              <a:t>What are the requirements on device linearity, scalability and dynamic range?</a:t>
            </a:r>
          </a:p>
          <a:p>
            <a:pPr lvl="1"/>
            <a:r>
              <a:rPr lang="en-US" dirty="0"/>
              <a:t>What is achieved today?</a:t>
            </a:r>
          </a:p>
          <a:p>
            <a:pPr lvl="1"/>
            <a:r>
              <a:rPr lang="en-US" dirty="0"/>
              <a:t>What are the tradeoffs exposed in achieving this?</a:t>
            </a:r>
          </a:p>
          <a:p>
            <a:pPr lvl="0"/>
            <a:r>
              <a:rPr lang="en-US" sz="2400" dirty="0"/>
              <a:t>What is the required device yield? What mechanisms are available for implementing working arrays in the presence of &lt;100% yield?</a:t>
            </a:r>
          </a:p>
          <a:p>
            <a:pPr lvl="0"/>
            <a:r>
              <a:rPr lang="en-US" sz="2400" dirty="0"/>
              <a:t>What levels of noise during readout can be tolerated?</a:t>
            </a:r>
          </a:p>
          <a:p>
            <a:pPr lvl="0"/>
            <a:r>
              <a:rPr lang="en-US" sz="2400" dirty="0"/>
              <a:t>To what degree could closed-loop control (e.g., iterative resistance-tuning for higher accuracy) be available during device write?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347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0900– 0930 : Introduction: Paul Franzon, NC State University</a:t>
            </a:r>
          </a:p>
          <a:p>
            <a:pPr marL="0" indent="0">
              <a:buNone/>
            </a:pPr>
            <a:r>
              <a:rPr lang="en-US" dirty="0" smtClean="0"/>
              <a:t>0930 </a:t>
            </a:r>
            <a:r>
              <a:rPr lang="en-US" dirty="0"/>
              <a:t>– 1020 :   Matt Marinella, Sandia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smtClean="0"/>
              <a:t>1020 </a:t>
            </a:r>
            <a:r>
              <a:rPr lang="en-US" dirty="0"/>
              <a:t>– 1040 : Break</a:t>
            </a:r>
          </a:p>
          <a:p>
            <a:pPr marL="0" indent="0">
              <a:buNone/>
            </a:pPr>
            <a:r>
              <a:rPr lang="en-US" dirty="0" smtClean="0"/>
              <a:t>1040 </a:t>
            </a:r>
            <a:r>
              <a:rPr lang="en-US" dirty="0"/>
              <a:t>: 1120 : Geoff Burr IBM</a:t>
            </a:r>
          </a:p>
          <a:p>
            <a:pPr marL="0" indent="0">
              <a:buNone/>
            </a:pPr>
            <a:r>
              <a:rPr lang="en-US" dirty="0" smtClean="0"/>
              <a:t>1120 </a:t>
            </a:r>
            <a:r>
              <a:rPr lang="en-US" dirty="0"/>
              <a:t>– 1200 : </a:t>
            </a:r>
            <a:r>
              <a:rPr lang="en-US" dirty="0" smtClean="0"/>
              <a:t>Catchup</a:t>
            </a:r>
          </a:p>
          <a:p>
            <a:pPr marL="0" indent="0">
              <a:buNone/>
            </a:pPr>
            <a:r>
              <a:rPr lang="en-US" dirty="0" smtClean="0"/>
              <a:t>1200 </a:t>
            </a:r>
            <a:r>
              <a:rPr lang="en-US" dirty="0"/>
              <a:t>– 1300 : </a:t>
            </a:r>
            <a:r>
              <a:rPr lang="en-US" dirty="0" smtClean="0"/>
              <a:t>Lunch</a:t>
            </a:r>
          </a:p>
          <a:p>
            <a:pPr marL="0" lvl="0" indent="0">
              <a:buNone/>
            </a:pPr>
            <a:r>
              <a:rPr lang="en-US" dirty="0" smtClean="0"/>
              <a:t>1340 : Dmitri Strukov, UCSB</a:t>
            </a:r>
          </a:p>
          <a:p>
            <a:pPr marL="0" lvl="0" indent="0">
              <a:buNone/>
            </a:pPr>
            <a:r>
              <a:rPr lang="en-US" dirty="0" smtClean="0"/>
              <a:t>1420 </a:t>
            </a:r>
            <a:r>
              <a:rPr lang="en-US" dirty="0"/>
              <a:t>: Kevin Cao, ASU</a:t>
            </a:r>
          </a:p>
          <a:p>
            <a:pPr marL="0" indent="0">
              <a:buNone/>
            </a:pPr>
            <a:r>
              <a:rPr lang="en-US" dirty="0" smtClean="0"/>
              <a:t>      1420</a:t>
            </a:r>
            <a:r>
              <a:rPr lang="en-US" dirty="0"/>
              <a:t>– 1440 : Break </a:t>
            </a:r>
          </a:p>
          <a:p>
            <a:pPr marL="0" indent="0">
              <a:buNone/>
            </a:pPr>
            <a:r>
              <a:rPr lang="en-US" dirty="0"/>
              <a:t>1440 - 1520:  Miao Hu, HPE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520 </a:t>
            </a:r>
            <a:r>
              <a:rPr lang="en-US" dirty="0"/>
              <a:t>– 1600 : Wei Lu, UMich</a:t>
            </a:r>
          </a:p>
          <a:p>
            <a:pPr marL="0" indent="0">
              <a:buNone/>
            </a:pPr>
            <a:r>
              <a:rPr lang="en-US" dirty="0" smtClean="0"/>
              <a:t>1600 </a:t>
            </a:r>
            <a:r>
              <a:rPr lang="en-US" dirty="0"/>
              <a:t>– </a:t>
            </a:r>
            <a:r>
              <a:rPr lang="en-US" dirty="0" smtClean="0"/>
              <a:t>1640 </a:t>
            </a:r>
            <a:r>
              <a:rPr lang="en-US" dirty="0"/>
              <a:t>: </a:t>
            </a:r>
            <a:r>
              <a:rPr lang="en-US" dirty="0" err="1"/>
              <a:t>Gert</a:t>
            </a:r>
            <a:r>
              <a:rPr lang="en-US" dirty="0"/>
              <a:t> </a:t>
            </a:r>
            <a:r>
              <a:rPr lang="en-US" dirty="0" err="1"/>
              <a:t>Cauwenberghs</a:t>
            </a:r>
            <a:r>
              <a:rPr lang="en-US" dirty="0"/>
              <a:t>, UCSD (via </a:t>
            </a:r>
            <a:r>
              <a:rPr lang="en-US" dirty="0" err="1"/>
              <a:t>webex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04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 to Rambus for hosting this event</a:t>
            </a:r>
          </a:p>
          <a:p>
            <a:r>
              <a:rPr lang="en-US" dirty="0" smtClean="0"/>
              <a:t>Spherically Gary Edge, VP for Research and Jaimie Stuart for Logistics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530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International Roadmap for Semiconductors (ITRS) used to sponsored by SIA</a:t>
            </a:r>
          </a:p>
          <a:p>
            <a:r>
              <a:rPr lang="en-US" dirty="0" smtClean="0"/>
              <a:t>Now International Roadmap for Devices and Systems (IRDS) sponsored by IEEE</a:t>
            </a:r>
          </a:p>
          <a:p>
            <a:r>
              <a:rPr lang="en-US" dirty="0" smtClean="0"/>
              <a:t>Emerging Research Devices (ERD) Chapter had a subsection called Emerging Research Architectures (ERA). Both</a:t>
            </a:r>
          </a:p>
          <a:p>
            <a:pPr lvl="1"/>
            <a:r>
              <a:rPr lang="en-US" dirty="0" smtClean="0"/>
              <a:t>Edited chapter in odd years</a:t>
            </a:r>
          </a:p>
          <a:p>
            <a:pPr lvl="1"/>
            <a:r>
              <a:rPr lang="en-US" dirty="0" smtClean="0"/>
              <a:t>Help workshops in even years</a:t>
            </a:r>
          </a:p>
          <a:p>
            <a:r>
              <a:rPr lang="en-US" dirty="0" smtClean="0"/>
              <a:t>Held a workshop on Storage Class Memory in 2012</a:t>
            </a:r>
          </a:p>
          <a:p>
            <a:r>
              <a:rPr lang="en-US" dirty="0" smtClean="0"/>
              <a:t>Been wanting to do workshops in other areas but lacked good definition</a:t>
            </a:r>
          </a:p>
          <a:p>
            <a:r>
              <a:rPr lang="en-US" dirty="0" smtClean="0"/>
              <a:t>For 2016 two workshops</a:t>
            </a:r>
          </a:p>
          <a:p>
            <a:pPr lvl="1"/>
            <a:r>
              <a:rPr lang="en-US" dirty="0" smtClean="0"/>
              <a:t>Nanocrossbar</a:t>
            </a:r>
          </a:p>
          <a:p>
            <a:pPr lvl="1"/>
            <a:r>
              <a:rPr lang="en-US" dirty="0" smtClean="0"/>
              <a:t>Approximate/ Stochastic/ Probabilistic computing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020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Group - 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Paul Franzon, NCSU (editor)</a:t>
            </a:r>
          </a:p>
          <a:p>
            <a:r>
              <a:rPr lang="en-US" dirty="0" smtClean="0"/>
              <a:t>An Chen, IBM (ERA chair)</a:t>
            </a:r>
          </a:p>
          <a:p>
            <a:r>
              <a:rPr lang="en-US" dirty="0" err="1" smtClean="0"/>
              <a:t>Shamik</a:t>
            </a:r>
            <a:r>
              <a:rPr lang="en-US" dirty="0" smtClean="0"/>
              <a:t> Das, Mitre</a:t>
            </a:r>
          </a:p>
          <a:p>
            <a:r>
              <a:rPr lang="en-US" dirty="0" smtClean="0"/>
              <a:t>Matthew Marinella, Sandia</a:t>
            </a:r>
          </a:p>
          <a:p>
            <a:r>
              <a:rPr lang="en-US" dirty="0" smtClean="0"/>
              <a:t>Erik </a:t>
            </a:r>
            <a:r>
              <a:rPr lang="en-US" dirty="0" err="1" smtClean="0"/>
              <a:t>DeBenidictis</a:t>
            </a:r>
            <a:r>
              <a:rPr lang="en-US" dirty="0" smtClean="0"/>
              <a:t>, Sandia</a:t>
            </a:r>
          </a:p>
          <a:p>
            <a:r>
              <a:rPr lang="en-US" dirty="0" smtClean="0"/>
              <a:t>Geoff Burr , IBM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12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3"/>
          <p:cNvSpPr>
            <a:spLocks noChangeArrowheads="1"/>
          </p:cNvSpPr>
          <p:nvPr/>
        </p:nvSpPr>
        <p:spPr bwMode="auto">
          <a:xfrm>
            <a:off x="0" y="6019800"/>
            <a:ext cx="63246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endParaRPr lang="en-US" altLang="en-US" b="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0"/>
          <a:ext cx="8763002" cy="6850063"/>
        </p:xfrm>
        <a:graphic>
          <a:graphicData uri="http://schemas.openxmlformats.org/drawingml/2006/table">
            <a:tbl>
              <a:tblPr/>
              <a:tblGrid>
                <a:gridCol w="574035"/>
                <a:gridCol w="856471"/>
                <a:gridCol w="532811"/>
                <a:gridCol w="790030"/>
                <a:gridCol w="1257487"/>
                <a:gridCol w="924739"/>
                <a:gridCol w="750140"/>
                <a:gridCol w="860956"/>
                <a:gridCol w="1373219"/>
                <a:gridCol w="843114"/>
              </a:tblGrid>
              <a:tr h="681448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Program-Centric</a:t>
                      </a: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(performance and components dictated by designer)</a:t>
                      </a:r>
                    </a:p>
                    <a:p>
                      <a:pPr algn="ctr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5839" marR="5839" marT="7786" marB="0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>
                        <a:lnSpc>
                          <a:spcPct val="85000"/>
                        </a:lnSpc>
                      </a:pP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Data-Centric</a:t>
                      </a:r>
                    </a:p>
                    <a:p>
                      <a:pPr algn="ctr" fontAlgn="b">
                        <a:lnSpc>
                          <a:spcPct val="85000"/>
                        </a:lnSpc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(performance and/or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components influenced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by </a:t>
                      </a:r>
                    </a:p>
                    <a:p>
                      <a:pPr algn="ctr" fontAlgn="b">
                        <a:lnSpc>
                          <a:spcPct val="85000"/>
                        </a:lnSpc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the data that is passed through the system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5839" marR="5839" marT="7786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9238">
                <a:tc gridSpan="4">
                  <a:txBody>
                    <a:bodyPr/>
                    <a:lstStyle/>
                    <a:p>
                      <a:pPr algn="ctr" fontAlgn="b">
                        <a:lnSpc>
                          <a:spcPct val="85000"/>
                        </a:lnSpc>
                        <a:spcBef>
                          <a:spcPts val="600"/>
                        </a:spcBef>
                      </a:pPr>
                      <a:endParaRPr lang="en-US" sz="100" b="0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  <a:p>
                      <a:pPr algn="ctr" fontAlgn="b">
                        <a:lnSpc>
                          <a:spcPct val="85000"/>
                        </a:lnSpc>
                        <a:spcBef>
                          <a:spcPts val="600"/>
                        </a:spcBef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Good old-fashioned</a:t>
                      </a:r>
                    </a:p>
                    <a:p>
                      <a:pPr algn="ctr" fontAlgn="b">
                        <a:lnSpc>
                          <a:spcPct val="85000"/>
                        </a:lnSpc>
                      </a:pP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Von Neumann</a:t>
                      </a:r>
                    </a:p>
                  </a:txBody>
                  <a:tcPr marL="5839" marR="5839" marT="7786" marB="0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Non-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Von Neumann</a:t>
                      </a:r>
                    </a:p>
                    <a:p>
                      <a:pPr algn="ctr" fontAlgn="b"/>
                      <a:r>
                        <a:rPr lang="en-US" sz="800" b="1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endParaRPr lang="en-US" sz="24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5839" marR="5839" marT="7786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4684"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85000"/>
                        </a:lnSpc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Memory</a:t>
                      </a:r>
                    </a:p>
                  </a:txBody>
                  <a:tcPr marL="5839" marR="5839" marT="7786" marB="0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85000"/>
                        </a:lnSpc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Processor</a:t>
                      </a:r>
                    </a:p>
                  </a:txBody>
                  <a:tcPr marL="5839" marR="5839" marT="7786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85000"/>
                        </a:lnSpc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Non-VN Processor</a:t>
                      </a: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  <a:p>
                      <a:pPr algn="ctr" fontAlgn="b">
                        <a:lnSpc>
                          <a:spcPct val="85000"/>
                        </a:lnSpc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(including less-than-reliable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VN)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5839" marR="5839" marT="7786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85000"/>
                        </a:lnSpc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Trained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off-line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5839" marR="5839" marT="7786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85000"/>
                        </a:lnSpc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Trained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in-line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5839" marR="5839" marT="7786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6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CMOS</a:t>
                      </a:r>
                    </a:p>
                  </a:txBody>
                  <a:tcPr marL="5839" marR="5839" marT="7786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Non-CMOS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L="5839" marR="5839" marT="7786" marB="0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CMOS</a:t>
                      </a:r>
                    </a:p>
                  </a:txBody>
                  <a:tcPr marL="5839" marR="5839" marT="7786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Non-CMOS</a:t>
                      </a:r>
                    </a:p>
                  </a:txBody>
                  <a:tcPr marL="5839" marR="5839" marT="7786" marB="0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CMOS</a:t>
                      </a:r>
                    </a:p>
                  </a:txBody>
                  <a:tcPr marL="5839" marR="5839" marT="7786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Non-CMOS</a:t>
                      </a:r>
                    </a:p>
                  </a:txBody>
                  <a:tcPr marL="5839" marR="5839" marT="7786" marB="0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CMOS</a:t>
                      </a:r>
                    </a:p>
                  </a:txBody>
                  <a:tcPr marL="5839" marR="5839" marT="7786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Non-CMOS</a:t>
                      </a:r>
                    </a:p>
                  </a:txBody>
                  <a:tcPr marL="5839" marR="5839" marT="7786" marB="0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CMOS</a:t>
                      </a:r>
                    </a:p>
                  </a:txBody>
                  <a:tcPr marL="5839" marR="5839" marT="7786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Non-CMOS</a:t>
                      </a:r>
                    </a:p>
                  </a:txBody>
                  <a:tcPr marL="5839" marR="5839" marT="7786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824013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5839" marR="5839" marT="7786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5839" marR="5839" marT="7786" marB="0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5839" marR="5839" marT="7786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  <a:p>
                      <a:pPr algn="l" fontAlgn="b"/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  <a:p>
                      <a:pPr algn="l" fontAlgn="b"/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  <a:p>
                      <a:pPr algn="l" fontAlgn="b"/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  <a:p>
                      <a:pPr algn="l" fontAlgn="b"/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  <a:p>
                      <a:pPr algn="l" fontAlgn="b"/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  <a:p>
                      <a:pPr algn="l" fontAlgn="b"/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  <a:p>
                      <a:pPr algn="l" fontAlgn="b"/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5839" marR="5839" marT="7786" marB="0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  <a:p>
                      <a:pPr algn="l" fontAlgn="b"/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  <a:p>
                      <a:pPr algn="l" fontAlgn="b"/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5839" marR="5839" marT="7786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  <a:p>
                      <a:pPr algn="l" fontAlgn="b"/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  <a:p>
                      <a:pPr algn="l" fontAlgn="b"/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  <a:p>
                      <a:pPr algn="l" fontAlgn="b"/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  <a:p>
                      <a:pPr algn="l" fontAlgn="b"/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  <a:p>
                      <a:pPr algn="l" fontAlgn="b"/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  <a:p>
                      <a:pPr algn="l" fontAlgn="b"/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  <a:p>
                      <a:pPr algn="l" fontAlgn="b"/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  <a:p>
                      <a:pPr algn="l" fontAlgn="b"/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  <a:p>
                      <a:pPr algn="l" fontAlgn="b"/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  <a:p>
                      <a:pPr algn="l" fontAlgn="b"/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  <a:p>
                      <a:pPr algn="l" fontAlgn="b"/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  <a:p>
                      <a:pPr algn="l" fontAlgn="b"/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  <a:p>
                      <a:pPr algn="l" fontAlgn="b"/>
                      <a:endParaRPr lang="en-US" sz="8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  <a:p>
                      <a:pPr algn="l" fontAlgn="b"/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  <a:p>
                      <a:pPr algn="l" fontAlgn="b"/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  <a:p>
                      <a:pPr algn="l" fontAlgn="b"/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  <a:p>
                      <a:pPr algn="l" fontAlgn="b"/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  <a:p>
                      <a:pPr algn="l" fontAlgn="b"/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  <a:p>
                      <a:pPr algn="l" fontAlgn="b"/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  <a:p>
                      <a:pPr algn="l" fontAlgn="b"/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  <a:p>
                      <a:pPr algn="l" fontAlgn="b"/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  <a:p>
                      <a:pPr algn="l" fontAlgn="b"/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5839" marR="5839" marT="7786" marB="0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FE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endParaRPr lang="en-US" sz="1400" dirty="0">
                        <a:latin typeface="Calibri" pitchFamily="34" charset="0"/>
                      </a:endParaRPr>
                    </a:p>
                  </a:txBody>
                  <a:tcPr marL="5839" marR="5839" marT="7786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L="5839" marR="5839" marT="7786" marB="0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5839" marR="5839" marT="7786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 smtClean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  <a:p>
                      <a:pPr algn="l" fontAlgn="b"/>
                      <a:endParaRPr lang="en-US" sz="1400" b="1" i="0" u="none" strike="noStrike" dirty="0" smtClean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  <a:p>
                      <a:pPr algn="l" fontAlgn="b"/>
                      <a:endParaRPr lang="en-US" sz="1400" b="1" i="0" u="none" strike="noStrike" dirty="0" smtClean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  <a:p>
                      <a:pPr algn="l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L="5839" marR="5839" marT="7786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FEF"/>
                    </a:solidFill>
                  </a:tcPr>
                </a:tc>
              </a:tr>
            </a:tbl>
          </a:graphicData>
        </a:graphic>
      </p:graphicFrame>
      <p:cxnSp>
        <p:nvCxnSpPr>
          <p:cNvPr id="15" name="Straight Connector 14"/>
          <p:cNvCxnSpPr/>
          <p:nvPr/>
        </p:nvCxnSpPr>
        <p:spPr>
          <a:xfrm flipV="1">
            <a:off x="0" y="5411788"/>
            <a:ext cx="9144000" cy="0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63" name="TextBox 16"/>
          <p:cNvSpPr txBox="1">
            <a:spLocks noChangeArrowheads="1"/>
          </p:cNvSpPr>
          <p:nvPr/>
        </p:nvSpPr>
        <p:spPr bwMode="auto">
          <a:xfrm rot="-5400000">
            <a:off x="-651669" y="3804444"/>
            <a:ext cx="18462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Deterministic/reliable</a:t>
            </a:r>
          </a:p>
        </p:txBody>
      </p:sp>
      <p:sp>
        <p:nvSpPr>
          <p:cNvPr id="5164" name="TextBox 17"/>
          <p:cNvSpPr txBox="1">
            <a:spLocks noChangeArrowheads="1"/>
          </p:cNvSpPr>
          <p:nvPr/>
        </p:nvSpPr>
        <p:spPr bwMode="auto">
          <a:xfrm rot="-5400000">
            <a:off x="-415132" y="5930107"/>
            <a:ext cx="119062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n-US" alt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Non-</a:t>
            </a:r>
          </a:p>
          <a:p>
            <a:pPr algn="ctr">
              <a:lnSpc>
                <a:spcPct val="85000"/>
              </a:lnSpc>
            </a:pPr>
            <a:r>
              <a:rPr lang="en-US" alt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deterministic</a:t>
            </a:r>
          </a:p>
        </p:txBody>
      </p:sp>
      <p:sp>
        <p:nvSpPr>
          <p:cNvPr id="5165" name="TextBox 3"/>
          <p:cNvSpPr txBox="1">
            <a:spLocks noChangeArrowheads="1"/>
          </p:cNvSpPr>
          <p:nvPr/>
        </p:nvSpPr>
        <p:spPr bwMode="auto">
          <a:xfrm>
            <a:off x="325438" y="2314575"/>
            <a:ext cx="703262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SRAM</a:t>
            </a:r>
          </a:p>
        </p:txBody>
      </p:sp>
      <p:sp>
        <p:nvSpPr>
          <p:cNvPr id="5166" name="TextBox 4"/>
          <p:cNvSpPr txBox="1">
            <a:spLocks noChangeArrowheads="1"/>
          </p:cNvSpPr>
          <p:nvPr/>
        </p:nvSpPr>
        <p:spPr bwMode="auto">
          <a:xfrm>
            <a:off x="312738" y="2843213"/>
            <a:ext cx="733425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DRAM</a:t>
            </a:r>
          </a:p>
        </p:txBody>
      </p:sp>
      <p:sp>
        <p:nvSpPr>
          <p:cNvPr id="5167" name="TextBox 5"/>
          <p:cNvSpPr txBox="1">
            <a:spLocks noChangeArrowheads="1"/>
          </p:cNvSpPr>
          <p:nvPr/>
        </p:nvSpPr>
        <p:spPr bwMode="auto">
          <a:xfrm>
            <a:off x="360363" y="3371850"/>
            <a:ext cx="6223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Flash</a:t>
            </a:r>
          </a:p>
        </p:txBody>
      </p:sp>
      <p:sp>
        <p:nvSpPr>
          <p:cNvPr id="5168" name="TextBox 6"/>
          <p:cNvSpPr txBox="1">
            <a:spLocks noChangeArrowheads="1"/>
          </p:cNvSpPr>
          <p:nvPr/>
        </p:nvSpPr>
        <p:spPr bwMode="auto">
          <a:xfrm>
            <a:off x="801688" y="4502150"/>
            <a:ext cx="10668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NVM </a:t>
            </a:r>
          </a:p>
          <a:p>
            <a:pPr algn="ctr">
              <a:lnSpc>
                <a:spcPct val="85000"/>
              </a:lnSpc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crossbars</a:t>
            </a:r>
            <a:endParaRPr lang="en-US" altLang="en-US" sz="1600" b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>
              <a:lnSpc>
                <a:spcPct val="85000"/>
              </a:lnSpc>
            </a:pPr>
            <a:r>
              <a:rPr lang="en-US" altLang="en-US" b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for</a:t>
            </a: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S-SCM,</a:t>
            </a:r>
          </a:p>
          <a:p>
            <a:pPr algn="ctr">
              <a:lnSpc>
                <a:spcPct val="85000"/>
              </a:lnSpc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M-SCM</a:t>
            </a:r>
          </a:p>
        </p:txBody>
      </p:sp>
      <p:sp>
        <p:nvSpPr>
          <p:cNvPr id="5169" name="TextBox 7"/>
          <p:cNvSpPr txBox="1">
            <a:spLocks noChangeArrowheads="1"/>
          </p:cNvSpPr>
          <p:nvPr/>
        </p:nvSpPr>
        <p:spPr bwMode="auto">
          <a:xfrm>
            <a:off x="3836988" y="4810125"/>
            <a:ext cx="92710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Logic-in-</a:t>
            </a:r>
          </a:p>
          <a:p>
            <a:pPr algn="ctr">
              <a:lnSpc>
                <a:spcPct val="85000"/>
              </a:lnSpc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memory</a:t>
            </a:r>
          </a:p>
        </p:txBody>
      </p:sp>
      <p:sp>
        <p:nvSpPr>
          <p:cNvPr id="5170" name="TextBox 8"/>
          <p:cNvSpPr txBox="1">
            <a:spLocks noChangeArrowheads="1"/>
          </p:cNvSpPr>
          <p:nvPr/>
        </p:nvSpPr>
        <p:spPr bwMode="auto">
          <a:xfrm>
            <a:off x="3435350" y="2243138"/>
            <a:ext cx="646113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FPGA</a:t>
            </a:r>
          </a:p>
        </p:txBody>
      </p:sp>
      <p:sp>
        <p:nvSpPr>
          <p:cNvPr id="5171" name="TextBox 9"/>
          <p:cNvSpPr txBox="1">
            <a:spLocks noChangeArrowheads="1"/>
          </p:cNvSpPr>
          <p:nvPr/>
        </p:nvSpPr>
        <p:spPr bwMode="auto">
          <a:xfrm>
            <a:off x="4521200" y="4141788"/>
            <a:ext cx="6905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NVM-</a:t>
            </a:r>
          </a:p>
          <a:p>
            <a:pPr algn="r">
              <a:lnSpc>
                <a:spcPct val="85000"/>
              </a:lnSpc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based</a:t>
            </a:r>
            <a:endParaRPr lang="en-US" altLang="en-US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r">
              <a:lnSpc>
                <a:spcPct val="85000"/>
              </a:lnSpc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FPGA</a:t>
            </a:r>
          </a:p>
        </p:txBody>
      </p:sp>
      <p:sp>
        <p:nvSpPr>
          <p:cNvPr id="5172" name="TextBox 12"/>
          <p:cNvSpPr txBox="1">
            <a:spLocks noChangeArrowheads="1"/>
          </p:cNvSpPr>
          <p:nvPr/>
        </p:nvSpPr>
        <p:spPr bwMode="auto">
          <a:xfrm>
            <a:off x="4141788" y="3262313"/>
            <a:ext cx="1104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Coupled</a:t>
            </a:r>
          </a:p>
          <a:p>
            <a:pPr algn="r">
              <a:lnSpc>
                <a:spcPct val="85000"/>
              </a:lnSpc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oscillators</a:t>
            </a:r>
          </a:p>
        </p:txBody>
      </p:sp>
      <p:sp>
        <p:nvSpPr>
          <p:cNvPr id="5173" name="TextBox 18"/>
          <p:cNvSpPr txBox="1">
            <a:spLocks noChangeArrowheads="1"/>
          </p:cNvSpPr>
          <p:nvPr/>
        </p:nvSpPr>
        <p:spPr bwMode="auto">
          <a:xfrm>
            <a:off x="5387975" y="2751138"/>
            <a:ext cx="6127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n-US" altLang="en-US" b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True </a:t>
            </a:r>
          </a:p>
          <a:p>
            <a:pPr algn="ctr">
              <a:lnSpc>
                <a:spcPct val="85000"/>
              </a:lnSpc>
            </a:pPr>
            <a:r>
              <a:rPr lang="en-US" altLang="en-US" b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North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5389563" y="2141538"/>
            <a:ext cx="1431925" cy="1238250"/>
          </a:xfrm>
          <a:prstGeom prst="roundRect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5000"/>
              </a:lnSpc>
              <a:defRPr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Execution of </a:t>
            </a:r>
          </a:p>
          <a:p>
            <a:pPr algn="ctr">
              <a:lnSpc>
                <a:spcPct val="85000"/>
              </a:lnSpc>
              <a:defRPr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pre-trained ANN </a:t>
            </a:r>
          </a:p>
          <a:p>
            <a:pPr algn="ctr">
              <a:lnSpc>
                <a:spcPct val="85000"/>
              </a:lnSpc>
              <a:defRPr/>
            </a:pPr>
            <a:endParaRPr lang="en-US" sz="1400" dirty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lnSpc>
                <a:spcPct val="85000"/>
              </a:lnSpc>
              <a:defRPr/>
            </a:pPr>
            <a:endParaRPr lang="en-US" sz="1400" dirty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lnSpc>
                <a:spcPct val="85000"/>
              </a:lnSpc>
              <a:defRPr/>
            </a:pPr>
            <a:endParaRPr lang="en-US" sz="1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175" name="TextBox 20"/>
          <p:cNvSpPr txBox="1">
            <a:spLocks noChangeArrowheads="1"/>
          </p:cNvSpPr>
          <p:nvPr/>
        </p:nvSpPr>
        <p:spPr bwMode="auto">
          <a:xfrm>
            <a:off x="6042025" y="2752725"/>
            <a:ext cx="6826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n-US" altLang="en-US" b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Ohmic</a:t>
            </a:r>
          </a:p>
          <a:p>
            <a:pPr algn="ctr">
              <a:lnSpc>
                <a:spcPct val="85000"/>
              </a:lnSpc>
            </a:pPr>
            <a:r>
              <a:rPr lang="en-US" altLang="en-US" b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Weave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7756525" y="4333875"/>
            <a:ext cx="1322388" cy="1027113"/>
          </a:xfrm>
          <a:prstGeom prst="roundRect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tIns="9144" rIns="27432" bIns="9144" anchor="ctr"/>
          <a:lstStyle/>
          <a:p>
            <a:pPr algn="ctr">
              <a:lnSpc>
                <a:spcPct val="85000"/>
              </a:lnSpc>
              <a:defRPr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Supervised</a:t>
            </a:r>
          </a:p>
          <a:p>
            <a:pPr algn="ctr">
              <a:lnSpc>
                <a:spcPct val="85000"/>
              </a:lnSpc>
              <a:defRPr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ANN learning</a:t>
            </a:r>
          </a:p>
          <a:p>
            <a:pPr algn="ctr">
              <a:lnSpc>
                <a:spcPct val="85000"/>
              </a:lnSpc>
              <a:defRPr/>
            </a:pPr>
            <a:endParaRPr lang="en-US" sz="1100" dirty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lnSpc>
                <a:spcPct val="85000"/>
              </a:lnSpc>
              <a:defRPr/>
            </a:pPr>
            <a:endParaRPr lang="en-US" sz="1400" dirty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lnSpc>
                <a:spcPct val="85000"/>
              </a:lnSpc>
              <a:defRPr/>
            </a:pPr>
            <a:endParaRPr lang="en-US" sz="1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177" name="TextBox 22"/>
          <p:cNvSpPr txBox="1">
            <a:spLocks noChangeArrowheads="1"/>
          </p:cNvSpPr>
          <p:nvPr/>
        </p:nvSpPr>
        <p:spPr bwMode="auto">
          <a:xfrm>
            <a:off x="1755775" y="2422525"/>
            <a:ext cx="709613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CMOS</a:t>
            </a:r>
          </a:p>
        </p:txBody>
      </p:sp>
      <p:sp>
        <p:nvSpPr>
          <p:cNvPr id="5178" name="TextBox 23"/>
          <p:cNvSpPr txBox="1">
            <a:spLocks noChangeArrowheads="1"/>
          </p:cNvSpPr>
          <p:nvPr/>
        </p:nvSpPr>
        <p:spPr bwMode="auto">
          <a:xfrm>
            <a:off x="2349500" y="3005138"/>
            <a:ext cx="82232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“Next</a:t>
            </a:r>
          </a:p>
          <a:p>
            <a:pPr>
              <a:lnSpc>
                <a:spcPct val="85000"/>
              </a:lnSpc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switch”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7810500" y="2592388"/>
            <a:ext cx="1285875" cy="1565275"/>
          </a:xfrm>
          <a:prstGeom prst="roundRect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tIns="9144" rIns="27432" bIns="9144" anchor="ctr"/>
          <a:lstStyle/>
          <a:p>
            <a:pPr algn="ctr">
              <a:lnSpc>
                <a:spcPct val="85000"/>
              </a:lnSpc>
              <a:defRPr/>
            </a:pPr>
            <a:r>
              <a:rPr lang="en-US" sz="1500" dirty="0">
                <a:solidFill>
                  <a:srgbClr val="000000"/>
                </a:solidFill>
                <a:latin typeface="Calibri" pitchFamily="34" charset="0"/>
              </a:rPr>
              <a:t>New learning algorithms</a:t>
            </a:r>
          </a:p>
          <a:p>
            <a:pPr algn="ctr">
              <a:lnSpc>
                <a:spcPct val="85000"/>
              </a:lnSpc>
              <a:defRPr/>
            </a:pPr>
            <a:r>
              <a:rPr lang="en-US" sz="1400" b="0" dirty="0">
                <a:solidFill>
                  <a:srgbClr val="000000"/>
                </a:solidFill>
                <a:latin typeface="Calibri" pitchFamily="34" charset="0"/>
              </a:rPr>
              <a:t>(unsupervised, reinforcement)</a:t>
            </a:r>
          </a:p>
          <a:p>
            <a:pPr algn="ctr">
              <a:lnSpc>
                <a:spcPct val="85000"/>
              </a:lnSpc>
              <a:defRPr/>
            </a:pPr>
            <a:endParaRPr lang="en-US" b="0" dirty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lnSpc>
                <a:spcPct val="85000"/>
              </a:lnSpc>
              <a:defRPr/>
            </a:pPr>
            <a:endParaRPr lang="en-US" sz="1400" b="0" dirty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lnSpc>
                <a:spcPct val="85000"/>
              </a:lnSpc>
              <a:defRPr/>
            </a:pPr>
            <a:endParaRPr lang="en-US" sz="1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180" name="TextBox 26"/>
          <p:cNvSpPr txBox="1">
            <a:spLocks noChangeArrowheads="1"/>
          </p:cNvSpPr>
          <p:nvPr/>
        </p:nvSpPr>
        <p:spPr bwMode="auto">
          <a:xfrm>
            <a:off x="7816850" y="3452813"/>
            <a:ext cx="5397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 b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HTM</a:t>
            </a:r>
          </a:p>
        </p:txBody>
      </p:sp>
      <p:sp>
        <p:nvSpPr>
          <p:cNvPr id="5181" name="TextBox 27"/>
          <p:cNvSpPr txBox="1">
            <a:spLocks noChangeArrowheads="1"/>
          </p:cNvSpPr>
          <p:nvPr/>
        </p:nvSpPr>
        <p:spPr bwMode="auto">
          <a:xfrm>
            <a:off x="3409950" y="5432425"/>
            <a:ext cx="12652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Probabilistic</a:t>
            </a:r>
          </a:p>
          <a:p>
            <a:pPr algn="ctr">
              <a:lnSpc>
                <a:spcPct val="85000"/>
              </a:lnSpc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computing</a:t>
            </a:r>
          </a:p>
        </p:txBody>
      </p:sp>
      <p:sp>
        <p:nvSpPr>
          <p:cNvPr id="5182" name="TextBox 28"/>
          <p:cNvSpPr txBox="1">
            <a:spLocks noChangeArrowheads="1"/>
          </p:cNvSpPr>
          <p:nvPr/>
        </p:nvSpPr>
        <p:spPr bwMode="auto">
          <a:xfrm>
            <a:off x="3402013" y="6343650"/>
            <a:ext cx="13223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Approximate</a:t>
            </a:r>
          </a:p>
          <a:p>
            <a:pPr algn="ctr">
              <a:lnSpc>
                <a:spcPct val="85000"/>
              </a:lnSpc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computing</a:t>
            </a:r>
          </a:p>
        </p:txBody>
      </p:sp>
      <p:sp>
        <p:nvSpPr>
          <p:cNvPr id="5183" name="TextBox 29"/>
          <p:cNvSpPr txBox="1">
            <a:spLocks noChangeArrowheads="1"/>
          </p:cNvSpPr>
          <p:nvPr/>
        </p:nvSpPr>
        <p:spPr bwMode="auto">
          <a:xfrm>
            <a:off x="1747838" y="5662613"/>
            <a:ext cx="757237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CMOS</a:t>
            </a:r>
          </a:p>
          <a:p>
            <a:pPr>
              <a:lnSpc>
                <a:spcPct val="85000"/>
              </a:lnSpc>
            </a:pPr>
            <a:r>
              <a:rPr lang="en-US" altLang="en-US" sz="1200" b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beyond </a:t>
            </a:r>
          </a:p>
          <a:p>
            <a:pPr>
              <a:lnSpc>
                <a:spcPct val="85000"/>
              </a:lnSpc>
            </a:pPr>
            <a:r>
              <a:rPr lang="en-US" altLang="en-US" sz="1200" b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 </a:t>
            </a:r>
          </a:p>
          <a:p>
            <a:pPr>
              <a:lnSpc>
                <a:spcPct val="85000"/>
              </a:lnSpc>
            </a:pPr>
            <a:r>
              <a:rPr lang="en-US" altLang="en-US" sz="1200" b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design</a:t>
            </a:r>
          </a:p>
          <a:p>
            <a:pPr>
              <a:lnSpc>
                <a:spcPct val="85000"/>
              </a:lnSpc>
            </a:pPr>
            <a:r>
              <a:rPr lang="en-US" altLang="en-US" sz="1200" b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envelope</a:t>
            </a:r>
          </a:p>
        </p:txBody>
      </p:sp>
      <p:sp>
        <p:nvSpPr>
          <p:cNvPr id="5184" name="TextBox 30"/>
          <p:cNvSpPr txBox="1">
            <a:spLocks noChangeArrowheads="1"/>
          </p:cNvSpPr>
          <p:nvPr/>
        </p:nvSpPr>
        <p:spPr bwMode="auto">
          <a:xfrm>
            <a:off x="8208963" y="3689350"/>
            <a:ext cx="8874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n-US" altLang="en-US" b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Crossbars</a:t>
            </a:r>
          </a:p>
          <a:p>
            <a:pPr algn="ctr">
              <a:lnSpc>
                <a:spcPct val="85000"/>
              </a:lnSpc>
            </a:pPr>
            <a:r>
              <a:rPr lang="en-US" altLang="en-US" b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for STDP</a:t>
            </a:r>
          </a:p>
        </p:txBody>
      </p:sp>
      <p:sp>
        <p:nvSpPr>
          <p:cNvPr id="5185" name="TextBox 31"/>
          <p:cNvSpPr txBox="1">
            <a:spLocks noChangeArrowheads="1"/>
          </p:cNvSpPr>
          <p:nvPr/>
        </p:nvSpPr>
        <p:spPr bwMode="auto">
          <a:xfrm>
            <a:off x="8002588" y="4859338"/>
            <a:ext cx="11144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</a:pPr>
            <a:r>
              <a:rPr lang="en-US" altLang="en-US" b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Crossbars</a:t>
            </a:r>
          </a:p>
          <a:p>
            <a:pPr algn="r">
              <a:lnSpc>
                <a:spcPct val="85000"/>
              </a:lnSpc>
            </a:pPr>
            <a:r>
              <a:rPr lang="en-US" altLang="en-US" b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for backprop</a:t>
            </a:r>
          </a:p>
        </p:txBody>
      </p:sp>
      <p:sp>
        <p:nvSpPr>
          <p:cNvPr id="5186" name="TextBox 32"/>
          <p:cNvSpPr txBox="1">
            <a:spLocks noChangeArrowheads="1"/>
          </p:cNvSpPr>
          <p:nvPr/>
        </p:nvSpPr>
        <p:spPr bwMode="auto">
          <a:xfrm>
            <a:off x="1820863" y="3621088"/>
            <a:ext cx="64135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GPU</a:t>
            </a:r>
            <a:r>
              <a:rPr lang="en-US" altLang="en-US" sz="1600" b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</a:t>
            </a:r>
          </a:p>
        </p:txBody>
      </p:sp>
      <p:sp>
        <p:nvSpPr>
          <p:cNvPr id="5187" name="TextBox 33"/>
          <p:cNvSpPr txBox="1">
            <a:spLocks noChangeArrowheads="1"/>
          </p:cNvSpPr>
          <p:nvPr/>
        </p:nvSpPr>
        <p:spPr bwMode="auto">
          <a:xfrm>
            <a:off x="3033713" y="2606675"/>
            <a:ext cx="1416050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</a:t>
            </a:r>
            <a:r>
              <a:rPr lang="en-US" altLang="en-US" b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oarse-</a:t>
            </a: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G</a:t>
            </a:r>
            <a:r>
              <a:rPr lang="en-US" altLang="en-US" b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rained</a:t>
            </a:r>
            <a:endParaRPr lang="en-US" altLang="en-US" sz="1600" b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>
              <a:lnSpc>
                <a:spcPct val="75000"/>
              </a:lnSpc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R</a:t>
            </a:r>
            <a:r>
              <a:rPr lang="en-US" altLang="en-US" b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econfigurable</a:t>
            </a:r>
            <a:endParaRPr lang="en-US" altLang="en-US" sz="1600" b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>
              <a:lnSpc>
                <a:spcPct val="75000"/>
              </a:lnSpc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en-US" altLang="en-US" b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rchitectures</a:t>
            </a:r>
            <a:endParaRPr lang="en-US" altLang="en-US" sz="16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7713663" y="5526088"/>
            <a:ext cx="1365250" cy="1209675"/>
          </a:xfrm>
          <a:prstGeom prst="roundRect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tIns="9144" rIns="27432" bIns="9144" anchor="ctr"/>
          <a:lstStyle/>
          <a:p>
            <a:pPr algn="ctr">
              <a:lnSpc>
                <a:spcPct val="85000"/>
              </a:lnSpc>
              <a:defRPr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Probabilistic Learning</a:t>
            </a:r>
          </a:p>
          <a:p>
            <a:pPr algn="ctr">
              <a:lnSpc>
                <a:spcPct val="85000"/>
              </a:lnSpc>
              <a:defRPr/>
            </a:pPr>
            <a:endParaRPr lang="en-US" sz="900" dirty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lnSpc>
                <a:spcPct val="85000"/>
              </a:lnSpc>
              <a:defRPr/>
            </a:pPr>
            <a:endParaRPr lang="en-US" sz="1400" dirty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lnSpc>
                <a:spcPct val="85000"/>
              </a:lnSpc>
              <a:defRPr/>
            </a:pPr>
            <a:endParaRPr lang="en-US" sz="1400" dirty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lnSpc>
                <a:spcPct val="85000"/>
              </a:lnSpc>
              <a:defRPr/>
            </a:pPr>
            <a:endParaRPr lang="en-US" sz="1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189" name="TextBox 36"/>
          <p:cNvSpPr txBox="1">
            <a:spLocks noChangeArrowheads="1"/>
          </p:cNvSpPr>
          <p:nvPr/>
        </p:nvSpPr>
        <p:spPr bwMode="auto">
          <a:xfrm>
            <a:off x="8077200" y="6424613"/>
            <a:ext cx="5349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n-US" altLang="en-US" b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RBM</a:t>
            </a:r>
          </a:p>
        </p:txBody>
      </p:sp>
      <p:sp>
        <p:nvSpPr>
          <p:cNvPr id="5190" name="TextBox 37"/>
          <p:cNvSpPr txBox="1">
            <a:spLocks noChangeArrowheads="1"/>
          </p:cNvSpPr>
          <p:nvPr/>
        </p:nvSpPr>
        <p:spPr bwMode="auto">
          <a:xfrm>
            <a:off x="7939088" y="6097588"/>
            <a:ext cx="828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n-US" altLang="en-US" b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Bayesian</a:t>
            </a:r>
          </a:p>
        </p:txBody>
      </p:sp>
      <p:sp>
        <p:nvSpPr>
          <p:cNvPr id="5191" name="TextBox 38"/>
          <p:cNvSpPr txBox="1">
            <a:spLocks noChangeArrowheads="1"/>
          </p:cNvSpPr>
          <p:nvPr/>
        </p:nvSpPr>
        <p:spPr bwMode="auto">
          <a:xfrm>
            <a:off x="696913" y="4103688"/>
            <a:ext cx="712787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TCAM</a:t>
            </a:r>
          </a:p>
        </p:txBody>
      </p:sp>
      <p:sp>
        <p:nvSpPr>
          <p:cNvPr id="5192" name="TextBox 39"/>
          <p:cNvSpPr txBox="1">
            <a:spLocks noChangeArrowheads="1"/>
          </p:cNvSpPr>
          <p:nvPr/>
        </p:nvSpPr>
        <p:spPr bwMode="auto">
          <a:xfrm>
            <a:off x="3054350" y="3417888"/>
            <a:ext cx="1149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Analog</a:t>
            </a:r>
          </a:p>
          <a:p>
            <a:pPr algn="r">
              <a:lnSpc>
                <a:spcPct val="85000"/>
              </a:lnSpc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computing</a:t>
            </a:r>
          </a:p>
        </p:txBody>
      </p:sp>
      <p:sp>
        <p:nvSpPr>
          <p:cNvPr id="5193" name="TextBox 40"/>
          <p:cNvSpPr txBox="1">
            <a:spLocks noChangeArrowheads="1"/>
          </p:cNvSpPr>
          <p:nvPr/>
        </p:nvSpPr>
        <p:spPr bwMode="auto">
          <a:xfrm>
            <a:off x="6918325" y="2065338"/>
            <a:ext cx="10985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Analog</a:t>
            </a:r>
          </a:p>
          <a:p>
            <a:pPr>
              <a:lnSpc>
                <a:spcPct val="85000"/>
              </a:lnSpc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computing</a:t>
            </a:r>
          </a:p>
          <a:p>
            <a:pPr>
              <a:lnSpc>
                <a:spcPct val="85000"/>
              </a:lnSpc>
            </a:pPr>
            <a:r>
              <a:rPr lang="en-US" altLang="en-US" b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(w/ Flash)</a:t>
            </a:r>
            <a:endParaRPr lang="en-US" altLang="en-US" sz="1600" b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194" name="TextBox 41"/>
          <p:cNvSpPr txBox="1">
            <a:spLocks noChangeArrowheads="1"/>
          </p:cNvSpPr>
          <p:nvPr/>
        </p:nvSpPr>
        <p:spPr bwMode="auto">
          <a:xfrm>
            <a:off x="4141788" y="5884863"/>
            <a:ext cx="109696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Quantum</a:t>
            </a:r>
          </a:p>
          <a:p>
            <a:pPr algn="ctr">
              <a:lnSpc>
                <a:spcPct val="85000"/>
              </a:lnSpc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computing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3132138" y="4013200"/>
            <a:ext cx="1343025" cy="69215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5000"/>
              </a:lnSpc>
              <a:defRPr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Accelerators</a:t>
            </a:r>
          </a:p>
          <a:p>
            <a:pPr algn="ctr">
              <a:lnSpc>
                <a:spcPct val="85000"/>
              </a:lnSpc>
              <a:defRPr/>
            </a:pPr>
            <a:r>
              <a:rPr lang="en-US" sz="1400" b="0" dirty="0">
                <a:solidFill>
                  <a:srgbClr val="000000"/>
                </a:solidFill>
                <a:latin typeface="Calibri" pitchFamily="34" charset="0"/>
              </a:rPr>
              <a:t>(multimedia, etc.)</a:t>
            </a:r>
            <a:endParaRPr lang="en-US" sz="1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196" name="TextBox 23"/>
          <p:cNvSpPr txBox="1">
            <a:spLocks noChangeArrowheads="1"/>
          </p:cNvSpPr>
          <p:nvPr/>
        </p:nvSpPr>
        <p:spPr bwMode="auto">
          <a:xfrm>
            <a:off x="1868488" y="3990975"/>
            <a:ext cx="1171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NV computing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5356225" y="3994150"/>
            <a:ext cx="1270000" cy="1050925"/>
          </a:xfrm>
          <a:prstGeom prst="roundRect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5000"/>
              </a:lnSpc>
              <a:defRPr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ML</a:t>
            </a:r>
          </a:p>
          <a:p>
            <a:pPr algn="ctr">
              <a:lnSpc>
                <a:spcPct val="85000"/>
              </a:lnSpc>
              <a:defRPr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Acceler-ators</a:t>
            </a:r>
          </a:p>
          <a:p>
            <a:pPr algn="ctr">
              <a:lnSpc>
                <a:spcPct val="85000"/>
              </a:lnSpc>
              <a:defRPr/>
            </a:pPr>
            <a:r>
              <a:rPr lang="en-US" sz="1400" b="0" dirty="0">
                <a:solidFill>
                  <a:srgbClr val="000000"/>
                </a:solidFill>
                <a:latin typeface="Calibri" pitchFamily="34" charset="0"/>
              </a:rPr>
              <a:t>(Convolution,</a:t>
            </a:r>
          </a:p>
          <a:p>
            <a:pPr algn="ctr">
              <a:lnSpc>
                <a:spcPct val="85000"/>
              </a:lnSpc>
              <a:defRPr/>
            </a:pPr>
            <a:r>
              <a:rPr lang="en-US" sz="1400" b="0" dirty="0">
                <a:solidFill>
                  <a:srgbClr val="000000"/>
                </a:solidFill>
                <a:latin typeface="Calibri" pitchFamily="34" charset="0"/>
              </a:rPr>
              <a:t>SVM, ML)</a:t>
            </a:r>
            <a:endParaRPr lang="en-US" sz="1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198" name="TextBox 27"/>
          <p:cNvSpPr txBox="1">
            <a:spLocks noChangeArrowheads="1"/>
          </p:cNvSpPr>
          <p:nvPr/>
        </p:nvSpPr>
        <p:spPr bwMode="auto">
          <a:xfrm>
            <a:off x="5391150" y="3405188"/>
            <a:ext cx="1087438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Automata</a:t>
            </a:r>
          </a:p>
          <a:p>
            <a:pPr algn="ctr">
              <a:lnSpc>
                <a:spcPct val="85000"/>
              </a:lnSpc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Processing</a:t>
            </a:r>
          </a:p>
        </p:txBody>
      </p:sp>
      <p:sp>
        <p:nvSpPr>
          <p:cNvPr id="5199" name="TextBox 12"/>
          <p:cNvSpPr txBox="1">
            <a:spLocks noChangeArrowheads="1"/>
          </p:cNvSpPr>
          <p:nvPr/>
        </p:nvSpPr>
        <p:spPr bwMode="auto">
          <a:xfrm>
            <a:off x="4089400" y="2052638"/>
            <a:ext cx="126682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Active</a:t>
            </a:r>
          </a:p>
          <a:p>
            <a:pPr algn="r">
              <a:lnSpc>
                <a:spcPct val="85000"/>
              </a:lnSpc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Interconnect</a:t>
            </a:r>
          </a:p>
        </p:txBody>
      </p:sp>
    </p:spTree>
    <p:extLst>
      <p:ext uri="{BB962C8B-B14F-4D97-AF65-F5344CB8AC3E}">
        <p14:creationId xmlns:p14="http://schemas.microsoft.com/office/powerpoint/2010/main" val="71478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Chapter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 tracking NanoCrossbars explicitly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828800"/>
            <a:ext cx="8395334" cy="3046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70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Identify </a:t>
            </a:r>
            <a:r>
              <a:rPr lang="en-US" dirty="0"/>
              <a:t>and quantify the state of the art in devices, design, modeling, fabrication, and employment of Nano-enabled Crossbars for computing.</a:t>
            </a:r>
          </a:p>
          <a:p>
            <a:pPr lvl="0"/>
            <a:r>
              <a:rPr lang="en-US" dirty="0"/>
              <a:t>Identify the research barriers impeding the use of NanoCrossbars for computing.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23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asked to presenters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General, including memories</a:t>
            </a:r>
          </a:p>
          <a:p>
            <a:pPr lvl="0"/>
            <a:r>
              <a:rPr lang="en-US" dirty="0"/>
              <a:t>What is the status of achieving linear repeatable response, low power, sufficiently long retention, fast writes, sufficiently distinguishable resistances in different states, and long write endurance in one nanoscale device?</a:t>
            </a:r>
          </a:p>
          <a:p>
            <a:pPr lvl="0"/>
            <a:r>
              <a:rPr lang="en-US" dirty="0"/>
              <a:t>Is the access device issue solved?  What are the remaining issues?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312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Neuromorphic computing</a:t>
            </a:r>
          </a:p>
          <a:p>
            <a:pPr lvl="0"/>
            <a:r>
              <a:rPr lang="en-US" sz="2400" dirty="0"/>
              <a:t>What are the requirements on device linearity, scalability and dynamic range?</a:t>
            </a:r>
          </a:p>
          <a:p>
            <a:pPr lvl="1"/>
            <a:r>
              <a:rPr lang="en-US" dirty="0"/>
              <a:t>What is achieved today?</a:t>
            </a:r>
          </a:p>
          <a:p>
            <a:pPr lvl="1"/>
            <a:r>
              <a:rPr lang="en-US" dirty="0"/>
              <a:t>What are the tradeoffs exposed in achieving this?</a:t>
            </a:r>
          </a:p>
          <a:p>
            <a:pPr lvl="0"/>
            <a:r>
              <a:rPr lang="en-US" sz="2400" dirty="0"/>
              <a:t>What style of non-traditional  computing is best suited to nanodevice arrays?  E.g. spiking neuron, deep network, full logic map, etc.</a:t>
            </a:r>
          </a:p>
          <a:p>
            <a:pPr lvl="1"/>
            <a:r>
              <a:rPr lang="en-US" dirty="0"/>
              <a:t>Why?</a:t>
            </a:r>
          </a:p>
          <a:p>
            <a:pPr lvl="1"/>
            <a:r>
              <a:rPr lang="en-US" dirty="0"/>
              <a:t>What are the specific gaps in device properties that are preventing us from achieving this paradigm?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309007"/>
      </p:ext>
    </p:extLst>
  </p:cSld>
  <p:clrMapOvr>
    <a:masterClrMapping/>
  </p:clrMapOvr>
</p:sld>
</file>

<file path=ppt/theme/theme1.xml><?xml version="1.0" encoding="utf-8"?>
<a:theme xmlns:a="http://schemas.openxmlformats.org/drawingml/2006/main" name="blue-v">
  <a:themeElements>
    <a:clrScheme name="blue-v 1">
      <a:dk1>
        <a:srgbClr val="000000"/>
      </a:dk1>
      <a:lt1>
        <a:srgbClr val="FFFFFF"/>
      </a:lt1>
      <a:dk2>
        <a:srgbClr val="3333CC"/>
      </a:dk2>
      <a:lt2>
        <a:srgbClr val="B2B2B2"/>
      </a:lt2>
      <a:accent1>
        <a:srgbClr val="DC0A00"/>
      </a:accent1>
      <a:accent2>
        <a:srgbClr val="008000"/>
      </a:accent2>
      <a:accent3>
        <a:srgbClr val="FFFFFF"/>
      </a:accent3>
      <a:accent4>
        <a:srgbClr val="000000"/>
      </a:accent4>
      <a:accent5>
        <a:srgbClr val="EBAAAA"/>
      </a:accent5>
      <a:accent6>
        <a:srgbClr val="007300"/>
      </a:accent6>
      <a:hlink>
        <a:srgbClr val="BF23BF"/>
      </a:hlink>
      <a:folHlink>
        <a:srgbClr val="FF9632"/>
      </a:folHlink>
    </a:clrScheme>
    <a:fontScheme name="blue-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ue-v 1">
        <a:dk1>
          <a:srgbClr val="000000"/>
        </a:dk1>
        <a:lt1>
          <a:srgbClr val="FFFFFF"/>
        </a:lt1>
        <a:dk2>
          <a:srgbClr val="3333CC"/>
        </a:dk2>
        <a:lt2>
          <a:srgbClr val="B2B2B2"/>
        </a:lt2>
        <a:accent1>
          <a:srgbClr val="DC0A00"/>
        </a:accent1>
        <a:accent2>
          <a:srgbClr val="008000"/>
        </a:accent2>
        <a:accent3>
          <a:srgbClr val="FFFFFF"/>
        </a:accent3>
        <a:accent4>
          <a:srgbClr val="000000"/>
        </a:accent4>
        <a:accent5>
          <a:srgbClr val="EBAAAA"/>
        </a:accent5>
        <a:accent6>
          <a:srgbClr val="007300"/>
        </a:accent6>
        <a:hlink>
          <a:srgbClr val="BF23BF"/>
        </a:hlink>
        <a:folHlink>
          <a:srgbClr val="FF963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  <a:effectLst>
          <a:outerShdw blurRad="38100" dist="12700" dir="5400000" algn="ctr" rotWithShape="0">
            <a:srgbClr val="000000">
              <a:alpha val="25000"/>
            </a:srgbClr>
          </a:outerShdw>
        </a:effectLst>
      </a:spPr>
      <a:bodyPr vert="horz" wrap="square" lIns="45720" tIns="45720" rIns="45720" bIns="45720" numCol="1" rtlCol="0" anchor="ctr" anchorCtr="0" compatLnSpc="1">
        <a:prstTxWarp prst="textNoShape">
          <a:avLst/>
        </a:prstTxWarp>
        <a:spAutoFit/>
      </a:bodyPr>
      <a:lstStyle>
        <a:defPPr marL="342900" indent="-342900" algn="ctr" eaLnBrk="0" hangingPunct="0">
          <a:spcBef>
            <a:spcPct val="20000"/>
          </a:spcBef>
          <a:defRPr sz="2400" kern="0" dirty="0" smtClean="0">
            <a:latin typeface="Calisto MT" pitchFamily="18" charset="0"/>
            <a:ea typeface="ＭＳ Ｐゴシック" pitchFamily="-105" charset="-128"/>
            <a:cs typeface="ＭＳ Ｐゴシック" pitchFamily="-105" charset="-128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24_NewCNSETempalte">
  <a:themeElements>
    <a:clrScheme name="24_NewCNSETempal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4_NewCNSETempal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4_NewCNSETempal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NewCNSETempal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NewCNSETempal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NewCNSETempal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NewCNSETempal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NewCNSETempal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NewCNSETempal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NewCNSETempal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NewCNSETempal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NewCNSETempal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NewCNSETempal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NewCNSETempal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ec3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ec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3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3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3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3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3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3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IDS TWG ">
  <a:themeElements>
    <a:clrScheme name="PIDS TWG 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DS TWG 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rgbClr val="808080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rgbClr val="808080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IDS TWG 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DS TWG 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DS TWG 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DS TWG 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DS TWG 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DS TWG 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DS TWG 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blue-v</Template>
  <TotalTime>123024</TotalTime>
  <Pages>19</Pages>
  <Words>675</Words>
  <Application>Microsoft Office PowerPoint</Application>
  <PresentationFormat>On-screen Show (4:3)</PresentationFormat>
  <Paragraphs>200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25" baseType="lpstr">
      <vt:lpstr>SimSun</vt:lpstr>
      <vt:lpstr>SimSun</vt:lpstr>
      <vt:lpstr>Arial</vt:lpstr>
      <vt:lpstr>Calibri</vt:lpstr>
      <vt:lpstr>Constantia</vt:lpstr>
      <vt:lpstr>MT Extra</vt:lpstr>
      <vt:lpstr>Times New Roman</vt:lpstr>
      <vt:lpstr>Wingdings</vt:lpstr>
      <vt:lpstr>ZapfDingbats</vt:lpstr>
      <vt:lpstr>blue-v</vt:lpstr>
      <vt:lpstr>Custom Design</vt:lpstr>
      <vt:lpstr>24_NewCNSETempalte</vt:lpstr>
      <vt:lpstr>ec3</vt:lpstr>
      <vt:lpstr>PIDS TWG </vt:lpstr>
      <vt:lpstr>IRDS Emerging Research Devices and Architectures NanoCrossbar Workshop    </vt:lpstr>
      <vt:lpstr>Thanks</vt:lpstr>
      <vt:lpstr>Background</vt:lpstr>
      <vt:lpstr>Core Group - ERA</vt:lpstr>
      <vt:lpstr>PowerPoint Presentation</vt:lpstr>
      <vt:lpstr>2015 Chapter</vt:lpstr>
      <vt:lpstr>Goals of Workshop</vt:lpstr>
      <vt:lpstr>Questions asked to presenters</vt:lpstr>
      <vt:lpstr>… Questions</vt:lpstr>
      <vt:lpstr>… Questions</vt:lpstr>
      <vt:lpstr>Agenda</vt:lpstr>
    </vt:vector>
  </TitlesOfParts>
  <Company>WolfTech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kit</dc:title>
  <dc:creator>Paul D Franzon</dc:creator>
  <cp:lastModifiedBy>Paul Franzon</cp:lastModifiedBy>
  <cp:revision>494</cp:revision>
  <cp:lastPrinted>2015-11-09T19:06:30Z</cp:lastPrinted>
  <dcterms:created xsi:type="dcterms:W3CDTF">2008-05-21T17:11:06Z</dcterms:created>
  <dcterms:modified xsi:type="dcterms:W3CDTF">2016-07-24T18:42:04Z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cacou@xs4all.nl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9043968</vt:i4>
  </property>
  <property fmtid="{D5CDD505-2E9C-101B-9397-08002B2CF9AE}" pid="14" name="TextColor">
    <vt:i4>16777215</vt:i4>
  </property>
  <property fmtid="{D5CDD505-2E9C-101B-9397-08002B2CF9AE}" pid="15" name="LinkColor">
    <vt:i4>16777088</vt:i4>
  </property>
  <property fmtid="{D5CDD505-2E9C-101B-9397-08002B2CF9AE}" pid="16" name="VisitedColor">
    <vt:i4>12615935</vt:i4>
  </property>
  <property fmtid="{D5CDD505-2E9C-101B-9397-08002B2CF9AE}" pid="17" name="TransparentButton">
    <vt:i4>-1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2</vt:i4>
  </property>
  <property fmtid="{D5CDD505-2E9C-101B-9397-08002B2CF9AE}" pid="21" name="OutputDir">
    <vt:lpwstr>E:\Carla\DAC</vt:lpwstr>
  </property>
</Properties>
</file>